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316" r:id="rId4"/>
    <p:sldId id="315" r:id="rId5"/>
    <p:sldId id="265" r:id="rId6"/>
    <p:sldId id="266" r:id="rId7"/>
    <p:sldId id="314" r:id="rId8"/>
    <p:sldId id="317" r:id="rId9"/>
    <p:sldId id="261" r:id="rId10"/>
    <p:sldId id="270" r:id="rId11"/>
    <p:sldId id="269" r:id="rId12"/>
    <p:sldId id="274" r:id="rId13"/>
    <p:sldId id="273" r:id="rId14"/>
    <p:sldId id="277" r:id="rId15"/>
    <p:sldId id="278" r:id="rId16"/>
    <p:sldId id="279" r:id="rId17"/>
    <p:sldId id="285" r:id="rId18"/>
    <p:sldId id="282" r:id="rId19"/>
    <p:sldId id="283" r:id="rId20"/>
    <p:sldId id="284" r:id="rId21"/>
    <p:sldId id="301" r:id="rId22"/>
    <p:sldId id="308" r:id="rId23"/>
    <p:sldId id="306" r:id="rId24"/>
    <p:sldId id="303" r:id="rId25"/>
    <p:sldId id="307" r:id="rId26"/>
    <p:sldId id="289" r:id="rId27"/>
    <p:sldId id="292" r:id="rId28"/>
    <p:sldId id="293" r:id="rId29"/>
    <p:sldId id="290" r:id="rId30"/>
    <p:sldId id="291" r:id="rId31"/>
    <p:sldId id="286" r:id="rId32"/>
    <p:sldId id="287" r:id="rId33"/>
    <p:sldId id="296" r:id="rId34"/>
    <p:sldId id="297" r:id="rId35"/>
    <p:sldId id="294" r:id="rId36"/>
    <p:sldId id="295" r:id="rId37"/>
    <p:sldId id="311" r:id="rId38"/>
    <p:sldId id="298" r:id="rId39"/>
    <p:sldId id="309" r:id="rId40"/>
    <p:sldId id="310" r:id="rId41"/>
    <p:sldId id="312" r:id="rId42"/>
    <p:sldId id="259" r:id="rId43"/>
    <p:sldId id="288" r:id="rId44"/>
    <p:sldId id="31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1" autoAdjust="0"/>
    <p:restoredTop sz="82661" autoAdjust="0"/>
  </p:normalViewPr>
  <p:slideViewPr>
    <p:cSldViewPr snapToGrid="0">
      <p:cViewPr varScale="1">
        <p:scale>
          <a:sx n="76" d="100"/>
          <a:sy n="76" d="100"/>
        </p:scale>
        <p:origin x="56" y="292"/>
      </p:cViewPr>
      <p:guideLst/>
    </p:cSldViewPr>
  </p:slideViewPr>
  <p:notesTextViewPr>
    <p:cViewPr>
      <p:scale>
        <a:sx n="109" d="100"/>
        <a:sy n="109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1.png"/><Relationship Id="rId2" Type="http://schemas.openxmlformats.org/officeDocument/2006/relationships/image" Target="../media/image19.png"/><Relationship Id="rId1" Type="http://schemas.openxmlformats.org/officeDocument/2006/relationships/image" Target="../media/image180.png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.png"/><Relationship Id="rId9" Type="http://schemas.openxmlformats.org/officeDocument/2006/relationships/image" Target="../media/image26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Goal:</a:t>
          </a:r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Predict values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  <a:endParaRPr lang="en-US" sz="2400" dirty="0"/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>
                  <a:latin typeface="Cambria Math" panose="02040503050406030204" pitchFamily="18" charset="0"/>
                </a:rPr>
                <a:t>𝑋|Y ~</a:t>
              </a:r>
              <a:r>
                <a:rPr lang="de-DE" sz="2400" i="0"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solely determined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solely determined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FC42116-33AA-44C2-B2C1-F4C842D6CB3D}">
          <dgm:prSet custT="1"/>
          <dgm:spPr/>
          <dgm:t>
            <a:bodyPr/>
            <a:lstStyle/>
            <a:p>
              <a:r>
                <a:rPr lang="en-US" sz="2400" i="0" dirty="0"/>
                <a:t>Know</a:t>
              </a:r>
              <a:r>
                <a:rPr lang="en-US" sz="2400" i="1" dirty="0"/>
                <a:t> </a:t>
              </a:r>
              <a14:m>
                <m:oMath xmlns:m="http://schemas.openxmlformats.org/officeDocument/2006/math">
                  <m:r>
                    <a:rPr lang="de-DE" sz="2400" i="1" smtClean="0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D</m:t>
                      </m:r>
                    </m:e>
                  </m:d>
                  <m:r>
                    <a:rPr lang="de-DE" sz="2400" b="0" i="1">
                      <a:latin typeface="Cambria Math" panose="02040503050406030204" pitchFamily="18" charset="0"/>
                    </a:rPr>
                    <m:t>~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5FC42116-33AA-44C2-B2C1-F4C842D6CB3D}">
          <dgm:prSet custT="1"/>
          <dgm:spPr/>
          <dgm:t>
            <a:bodyPr/>
            <a:lstStyle/>
            <a:p>
              <a:r>
                <a:rPr lang="en-US" sz="2400" i="0" dirty="0"/>
                <a:t>Know</a:t>
              </a:r>
              <a:r>
                <a:rPr lang="en-US" sz="2400" i="1" dirty="0"/>
                <a:t> </a:t>
              </a:r>
              <a:r>
                <a:rPr lang="de-DE" sz="2400" i="0">
                  <a:latin typeface="Cambria Math" panose="02040503050406030204" pitchFamily="18" charset="0"/>
                </a:rPr>
                <a:t>𝑝(</a:t>
              </a:r>
              <a:r>
                <a:rPr lang="de-DE" sz="2400" b="0" i="0">
                  <a:latin typeface="Cambria Math" panose="02040503050406030204" pitchFamily="18" charset="0"/>
                </a:rPr>
                <a:t>𝑦</a:t>
              </a:r>
              <a:r>
                <a:rPr lang="de-DE" sz="2400" i="0">
                  <a:latin typeface="Cambria Math" panose="02040503050406030204" pitchFamily="18" charset="0"/>
                </a:rPr>
                <a:t>|</a:t>
              </a:r>
              <a:r>
                <a:rPr lang="de-DE" sz="2400" b="0" i="0">
                  <a:latin typeface="Cambria Math" panose="02040503050406030204" pitchFamily="18" charset="0"/>
                </a:rPr>
                <a:t>𝑥</a:t>
              </a:r>
              <a:r>
                <a:rPr lang="de-DE" sz="2400" i="0">
                  <a:latin typeface="Cambria Math" panose="02040503050406030204" pitchFamily="18" charset="0"/>
                </a:rPr>
                <a:t>,D)</a:t>
              </a:r>
              <a:r>
                <a:rPr lang="de-DE" sz="2400" b="0" i="0">
                  <a:latin typeface="Cambria Math" panose="02040503050406030204" pitchFamily="18" charset="0"/>
                </a:rPr>
                <a:t>~ 𝒩(𝜇, Σ)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6AF45BD1-4D67-4AED-814E-540A78969DD1}" type="parTrans" cxnId="{050EC02C-69D0-4488-92C0-51E5B0D9FBCE}">
      <dgm:prSet/>
      <dgm:spPr/>
      <dgm:t>
        <a:bodyPr/>
        <a:lstStyle/>
        <a:p>
          <a:endParaRPr lang="en-US"/>
        </a:p>
      </dgm:t>
    </dgm:pt>
    <dgm:pt modelId="{412A4677-71AF-46AC-A4ED-CD11DF360B2A}" type="sibTrans" cxnId="{050EC02C-69D0-4488-92C0-51E5B0D9FBCE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8"/>
      <dgm:spPr/>
    </dgm:pt>
    <dgm:pt modelId="{7478BBE4-762B-414B-96C3-89D7C5225F35}" type="pres">
      <dgm:prSet presAssocID="{74A35B68-528D-4BD4-8CD6-344CB916AD5F}" presName="child" presStyleLbl="alignAccFollowNode1" presStyleIdx="0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C06958F6-65F6-42DF-AC3E-C129A1AC3376}" type="pres">
      <dgm:prSet presAssocID="{5F8DA2F5-5224-4DCA-A48B-312E1F79C533}" presName="sibTrans" presStyleLbl="sibTrans2D1" presStyleIdx="1" presStyleCnt="8"/>
      <dgm:spPr/>
    </dgm:pt>
    <dgm:pt modelId="{E8C15EFA-AC93-4261-8CC5-53C4230B0970}" type="pres">
      <dgm:prSet presAssocID="{5FC42116-33AA-44C2-B2C1-F4C842D6CB3D}" presName="child" presStyleLbl="alignAccFollowNode1" presStyleIdx="1" presStyleCnt="8" custScaleX="169688" custScaleY="232178" custLinFactNeighborX="-442" custLinFactNeighborY="68390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2" presStyleCnt="8"/>
      <dgm:spPr/>
    </dgm:pt>
    <dgm:pt modelId="{3CD7DA74-D5C8-4A59-98A6-CC0B6378375E}" type="pres">
      <dgm:prSet presAssocID="{44F0E88D-C13C-4DF0-B35A-D183476E0B6E}" presName="child" presStyleLbl="alignAccFollowNode1" presStyleIdx="2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3" presStyleCnt="8"/>
      <dgm:spPr/>
    </dgm:pt>
    <dgm:pt modelId="{41E7665E-794A-4DAF-92D4-CD876F91FF03}" type="pres">
      <dgm:prSet presAssocID="{7DB16ED1-FD10-4380-BFAF-46EE241FE947}" presName="child" presStyleLbl="alignAccFollowNode1" presStyleIdx="3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4" presStyleCnt="8"/>
      <dgm:spPr/>
    </dgm:pt>
    <dgm:pt modelId="{51246DEB-DE4E-4309-A73C-FD8CE061DD15}" type="pres">
      <dgm:prSet presAssocID="{B7C9376E-31B4-4475-B74C-5AD6F8208B78}" presName="child" presStyleLbl="alignAccFollowNode1" presStyleIdx="4" presStyleCnt="8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5" presStyleCnt="8"/>
      <dgm:spPr/>
    </dgm:pt>
    <dgm:pt modelId="{5DEF9282-2980-4205-91A5-026B4D6E8007}" type="pres">
      <dgm:prSet presAssocID="{18B1CC6A-7A95-4D4E-B1E6-114165552543}" presName="child" presStyleLbl="alignAccFollowNode1" presStyleIdx="5" presStyleCnt="8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6" presStyleCnt="8"/>
      <dgm:spPr/>
    </dgm:pt>
    <dgm:pt modelId="{0CCBA97F-0CB3-403E-82EB-C0241C7FDCDB}" type="pres">
      <dgm:prSet presAssocID="{AE935B16-D6D0-4940-88BC-7003464244F5}" presName="child" presStyleLbl="alignAccFollowNode1" presStyleIdx="6" presStyleCnt="8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7" presStyleCnt="8"/>
      <dgm:spPr/>
    </dgm:pt>
    <dgm:pt modelId="{8EF68524-F144-44E1-A52E-E01F344B9531}" type="pres">
      <dgm:prSet presAssocID="{EC5FEA7C-363E-4C13-94F1-77C534A67811}" presName="child" presStyleLbl="alignAccFollowNode1" presStyleIdx="7" presStyleCnt="8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05FD770F-3434-47CD-BCB3-55715AD5E0D7}" type="presOf" srcId="{5FC42116-33AA-44C2-B2C1-F4C842D6CB3D}" destId="{E8C15EFA-AC93-4261-8CC5-53C4230B0970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50EC02C-69D0-4488-92C0-51E5B0D9FBCE}" srcId="{FDC16E8F-5546-4E21-8F63-97B904A79625}" destId="{5FC42116-33AA-44C2-B2C1-F4C842D6CB3D}" srcOrd="1" destOrd="0" parTransId="{6AF45BD1-4D67-4AED-814E-540A78969DD1}" sibTransId="{412A4677-71AF-46AC-A4ED-CD11DF360B2A}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500967D2-12E9-4A45-9BFA-0F183B2FA99E}" type="presOf" srcId="{5F8DA2F5-5224-4DCA-A48B-312E1F79C533}" destId="{C06958F6-65F6-42DF-AC3E-C129A1AC3376}" srcOrd="0" destOrd="0" presId="urn:microsoft.com/office/officeart/2005/8/layout/lProcess1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FB0DAD50-708B-4590-8E1F-7634B84C0641}" type="presParOf" srcId="{AA6DC887-D82F-4CF6-9119-4BD5E5FF38E7}" destId="{C06958F6-65F6-42DF-AC3E-C129A1AC3376}" srcOrd="3" destOrd="0" presId="urn:microsoft.com/office/officeart/2005/8/layout/lProcess1"/>
    <dgm:cxn modelId="{D4F257FB-D5C1-4C24-AB5F-501F9423A9B7}" type="presParOf" srcId="{AA6DC887-D82F-4CF6-9119-4BD5E5FF38E7}" destId="{E8C15EFA-AC93-4261-8CC5-53C4230B0970}" srcOrd="4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Goal:</a:t>
          </a:r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Predict values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  <a:endParaRPr lang="en-US" sz="2400" dirty="0"/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1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2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3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4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5"/>
          <a:stretch>
            <a:fillRect l="-2941" r="-5882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7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8"/>
          <a:stretch>
            <a:fillRect r="-7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FC42116-33AA-44C2-B2C1-F4C842D6CB3D}">
      <dgm:prSet custT="1"/>
      <dgm:spPr>
        <a:blipFill>
          <a:blip xmlns:r="http://schemas.openxmlformats.org/officeDocument/2006/relationships" r:embed="rId9"/>
          <a:stretch>
            <a:fillRect l="-4423" t="-4965" r="-5897" b="-354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AF45BD1-4D67-4AED-814E-540A78969DD1}" type="parTrans" cxnId="{050EC02C-69D0-4488-92C0-51E5B0D9FBCE}">
      <dgm:prSet/>
      <dgm:spPr/>
      <dgm:t>
        <a:bodyPr/>
        <a:lstStyle/>
        <a:p>
          <a:endParaRPr lang="en-US"/>
        </a:p>
      </dgm:t>
    </dgm:pt>
    <dgm:pt modelId="{412A4677-71AF-46AC-A4ED-CD11DF360B2A}" type="sibTrans" cxnId="{050EC02C-69D0-4488-92C0-51E5B0D9FBCE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8"/>
      <dgm:spPr/>
    </dgm:pt>
    <dgm:pt modelId="{7478BBE4-762B-414B-96C3-89D7C5225F35}" type="pres">
      <dgm:prSet presAssocID="{74A35B68-528D-4BD4-8CD6-344CB916AD5F}" presName="child" presStyleLbl="alignAccFollowNode1" presStyleIdx="0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C06958F6-65F6-42DF-AC3E-C129A1AC3376}" type="pres">
      <dgm:prSet presAssocID="{5F8DA2F5-5224-4DCA-A48B-312E1F79C533}" presName="sibTrans" presStyleLbl="sibTrans2D1" presStyleIdx="1" presStyleCnt="8"/>
      <dgm:spPr/>
    </dgm:pt>
    <dgm:pt modelId="{E8C15EFA-AC93-4261-8CC5-53C4230B0970}" type="pres">
      <dgm:prSet presAssocID="{5FC42116-33AA-44C2-B2C1-F4C842D6CB3D}" presName="child" presStyleLbl="alignAccFollowNode1" presStyleIdx="1" presStyleCnt="8" custScaleX="169688" custScaleY="232178" custLinFactNeighborX="-442" custLinFactNeighborY="68390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2" presStyleCnt="8"/>
      <dgm:spPr/>
    </dgm:pt>
    <dgm:pt modelId="{3CD7DA74-D5C8-4A59-98A6-CC0B6378375E}" type="pres">
      <dgm:prSet presAssocID="{44F0E88D-C13C-4DF0-B35A-D183476E0B6E}" presName="child" presStyleLbl="alignAccFollowNode1" presStyleIdx="2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3" presStyleCnt="8"/>
      <dgm:spPr/>
    </dgm:pt>
    <dgm:pt modelId="{41E7665E-794A-4DAF-92D4-CD876F91FF03}" type="pres">
      <dgm:prSet presAssocID="{7DB16ED1-FD10-4380-BFAF-46EE241FE947}" presName="child" presStyleLbl="alignAccFollowNode1" presStyleIdx="3" presStyleCnt="8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4" presStyleCnt="8"/>
      <dgm:spPr/>
    </dgm:pt>
    <dgm:pt modelId="{51246DEB-DE4E-4309-A73C-FD8CE061DD15}" type="pres">
      <dgm:prSet presAssocID="{B7C9376E-31B4-4475-B74C-5AD6F8208B78}" presName="child" presStyleLbl="alignAccFollowNode1" presStyleIdx="4" presStyleCnt="8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5" presStyleCnt="8"/>
      <dgm:spPr/>
    </dgm:pt>
    <dgm:pt modelId="{5DEF9282-2980-4205-91A5-026B4D6E8007}" type="pres">
      <dgm:prSet presAssocID="{18B1CC6A-7A95-4D4E-B1E6-114165552543}" presName="child" presStyleLbl="alignAccFollowNode1" presStyleIdx="5" presStyleCnt="8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6" presStyleCnt="8"/>
      <dgm:spPr/>
    </dgm:pt>
    <dgm:pt modelId="{0CCBA97F-0CB3-403E-82EB-C0241C7FDCDB}" type="pres">
      <dgm:prSet presAssocID="{AE935B16-D6D0-4940-88BC-7003464244F5}" presName="child" presStyleLbl="alignAccFollowNode1" presStyleIdx="6" presStyleCnt="8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7" presStyleCnt="8"/>
      <dgm:spPr/>
    </dgm:pt>
    <dgm:pt modelId="{8EF68524-F144-44E1-A52E-E01F344B9531}" type="pres">
      <dgm:prSet presAssocID="{EC5FEA7C-363E-4C13-94F1-77C534A67811}" presName="child" presStyleLbl="alignAccFollowNode1" presStyleIdx="7" presStyleCnt="8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05FD770F-3434-47CD-BCB3-55715AD5E0D7}" type="presOf" srcId="{5FC42116-33AA-44C2-B2C1-F4C842D6CB3D}" destId="{E8C15EFA-AC93-4261-8CC5-53C4230B0970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50EC02C-69D0-4488-92C0-51E5B0D9FBCE}" srcId="{FDC16E8F-5546-4E21-8F63-97B904A79625}" destId="{5FC42116-33AA-44C2-B2C1-F4C842D6CB3D}" srcOrd="1" destOrd="0" parTransId="{6AF45BD1-4D67-4AED-814E-540A78969DD1}" sibTransId="{412A4677-71AF-46AC-A4ED-CD11DF360B2A}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500967D2-12E9-4A45-9BFA-0F183B2FA99E}" type="presOf" srcId="{5F8DA2F5-5224-4DCA-A48B-312E1F79C533}" destId="{C06958F6-65F6-42DF-AC3E-C129A1AC3376}" srcOrd="0" destOrd="0" presId="urn:microsoft.com/office/officeart/2005/8/layout/lProcess1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FB0DAD50-708B-4590-8E1F-7634B84C0641}" type="presParOf" srcId="{AA6DC887-D82F-4CF6-9119-4BD5E5FF38E7}" destId="{C06958F6-65F6-42DF-AC3E-C129A1AC3376}" srcOrd="3" destOrd="0" presId="urn:microsoft.com/office/officeart/2005/8/layout/lProcess1"/>
    <dgm:cxn modelId="{D4F257FB-D5C1-4C24-AB5F-501F9423A9B7}" type="presParOf" srcId="{AA6DC887-D82F-4CF6-9119-4BD5E5FF38E7}" destId="{E8C15EFA-AC93-4261-8CC5-53C4230B0970}" srcOrd="4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Goal:</a:t>
          </a:r>
          <a:br>
            <a:rPr lang="en-US" sz="2400" kern="1200" dirty="0">
              <a:solidFill>
                <a:schemeClr val="tx1"/>
              </a:solidFill>
            </a:rPr>
          </a:br>
          <a:r>
            <a:rPr lang="en-US" sz="2400" kern="1200" dirty="0">
              <a:solidFill>
                <a:schemeClr val="tx1"/>
              </a:solidFill>
            </a:rPr>
            <a:t>Predict values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  <a:endParaRPr lang="en-US" sz="2400" kern="1200" dirty="0"/>
        </a:p>
      </dsp:txBody>
      <dsp:txXfrm>
        <a:off x="26848" y="1154439"/>
        <a:ext cx="2417773" cy="862962"/>
      </dsp:txXfrm>
    </dsp:sp>
    <dsp:sp modelId="{C06958F6-65F6-42DF-AC3E-C129A1AC3376}">
      <dsp:nvSpPr>
        <dsp:cNvPr id="0" name=""/>
        <dsp:cNvSpPr/>
      </dsp:nvSpPr>
      <dsp:spPr>
        <a:xfrm rot="5397418">
          <a:off x="1131468" y="2148963"/>
          <a:ext cx="2094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15EFA-AC93-4261-8CC5-53C4230B0970}">
      <dsp:nvSpPr>
        <dsp:cNvPr id="0" name=""/>
        <dsp:cNvSpPr/>
      </dsp:nvSpPr>
      <dsp:spPr>
        <a:xfrm>
          <a:off x="0" y="2317441"/>
          <a:ext cx="2473203" cy="84599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962823"/>
            <a:satOff val="-3262"/>
            <a:lumOff val="-41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62823"/>
              <a:satOff val="-3262"/>
              <a:lumOff val="-4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Know</a:t>
          </a:r>
          <a:r>
            <a:rPr lang="en-US" sz="2400" i="1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 smtClean="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𝑦</m:t>
                  </m:r>
                  <m:r>
                    <a:rPr lang="de-DE" sz="2400" kern="1200">
                      <a:latin typeface="Cambria Math" panose="02040503050406030204" pitchFamily="18" charset="0"/>
                    </a:rPr>
                    <m:t>|</m:t>
                  </m:r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kern="1200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D</m:t>
                  </m:r>
                </m:e>
              </m:d>
              <m:r>
                <a:rPr lang="de-DE" sz="2400" b="0" i="1" kern="1200">
                  <a:latin typeface="Cambria Math" panose="02040503050406030204" pitchFamily="18" charset="0"/>
                </a:rPr>
                <m:t>~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 </a:t>
          </a:r>
        </a:p>
      </dsp:txBody>
      <dsp:txXfrm>
        <a:off x="24778" y="2342219"/>
        <a:ext cx="2423647" cy="796442"/>
      </dsp:txXfrm>
    </dsp:sp>
    <dsp:sp modelId="{B0D50D0B-2C3E-4CFC-A3A4-8435E9C8E534}">
      <dsp:nvSpPr>
        <dsp:cNvPr id="0" name=""/>
        <dsp:cNvSpPr/>
      </dsp:nvSpPr>
      <dsp:spPr>
        <a:xfrm>
          <a:off x="268212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1753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5851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6384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925647"/>
            <a:satOff val="-6523"/>
            <a:lumOff val="-8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925647"/>
              <a:satOff val="-6523"/>
              <a:lumOff val="-8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3232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60313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940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4037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457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888470"/>
            <a:satOff val="-9785"/>
            <a:lumOff val="-1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888470"/>
              <a:satOff val="-9785"/>
              <a:lumOff val="-1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1418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8570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9378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851293"/>
            <a:satOff val="-13047"/>
            <a:lumOff val="-16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851293"/>
              <a:satOff val="-13047"/>
              <a:lumOff val="-16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4180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5532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8025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814116"/>
            <a:satOff val="-16309"/>
            <a:lumOff val="-209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814116"/>
              <a:satOff val="-16309"/>
              <a:lumOff val="-20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solely determined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8273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849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8126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82082">
          <a:off x="9248297" y="1037407"/>
          <a:ext cx="57748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776939"/>
            <a:satOff val="-19570"/>
            <a:lumOff val="-25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776939"/>
              <a:satOff val="-19570"/>
              <a:lumOff val="-2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Aim Learn parameters w to make predictions about the distribution underlying the Data</a:t>
                </a:r>
              </a:p>
              <a:p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independent from Conditioned Variable</a:t>
                </a:r>
                <a:r>
                  <a:rPr lang="en-US" baseline="0" dirty="0"/>
                  <a:t> -&gt; </a:t>
                </a:r>
                <a14:m>
                  <m:oMath xmlns:m="http://schemas.openxmlformats.org/officeDocument/2006/math">
                    <m:r>
                      <a:rPr lang="de-DE" b="0" i="1" baseline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dependent</a:t>
                </a:r>
                <a:r>
                  <a:rPr lang="en-US" baseline="0" dirty="0"/>
                  <a:t> on </a:t>
                </a:r>
                <a:r>
                  <a:rPr lang="en-US" baseline="0"/>
                  <a:t>conditioned variable!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Cornerstone of GP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en-US" dirty="0"/>
                  <a:t>Radial Basis Function</a:t>
                </a: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</a:p>
              <a:p>
                <a:endParaRPr lang="en-US" dirty="0"/>
              </a:p>
              <a:p>
                <a:r>
                  <a:rPr lang="en-US" dirty="0"/>
                  <a:t>Difference in compact support or </a:t>
                </a:r>
                <a:r>
                  <a:rPr lang="en-US" dirty="0" err="1"/>
                  <a:t>infinit</a:t>
                </a:r>
                <a:r>
                  <a:rPr lang="en-US" dirty="0"/>
                  <a:t> – compact support </a:t>
                </a:r>
                <a:r>
                  <a:rPr lang="en-US" dirty="0" err="1"/>
                  <a:t>ownly</a:t>
                </a:r>
                <a:r>
                  <a:rPr lang="en-US" dirty="0"/>
                  <a:t> in </a:t>
                </a:r>
                <a:r>
                  <a:rPr lang="en-US" dirty="0" err="1"/>
                  <a:t>lengthscale</a:t>
                </a:r>
                <a:r>
                  <a:rPr lang="en-US" dirty="0"/>
                  <a:t> l </a:t>
                </a:r>
                <a:r>
                  <a:rPr lang="en-US" dirty="0" err="1"/>
                  <a:t>meaniningfull</a:t>
                </a:r>
                <a:r>
                  <a:rPr lang="en-US" dirty="0"/>
                  <a:t> prediction possible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𝜇</a:t>
                </a:r>
                <a:r>
                  <a:rPr lang="de-DE" b="0" i="0">
                    <a:latin typeface="Cambria Math" panose="02040503050406030204" pitchFamily="18" charset="0"/>
                  </a:rPr>
                  <a:t>+𝐾</a:t>
                </a:r>
                <a:r>
                  <a:rPr lang="en-US" dirty="0"/>
                  <a:t> independent of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“If you use just a linear kernel in a GP, you're simply doing Bayesian linear regression, and good news! You can do this in time O(N) instead of O(N3), so you should probably go use software specifically designed for that. “[3]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1) not totally clear where to implement hyperparameter optimization!</a:t>
            </a:r>
          </a:p>
          <a:p>
            <a:r>
              <a:rPr lang="en-US" dirty="0"/>
              <a:t>Approach 2) follows more the classical way of fitting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“Two approaches” just because there was a time when I was confused a 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8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function stipulates that inputs separated by few </a:t>
            </a:r>
            <a:r>
              <a:rPr lang="en-US" dirty="0" err="1"/>
              <a:t>lengthscales</a:t>
            </a:r>
            <a:r>
              <a:rPr lang="en-US" dirty="0"/>
              <a:t> are negligibly correlated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42ED-1881-9DA2-7BB2-4C12CE955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BAE7-543E-356B-4AE6-AED9AE443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8FF77-E2D4-F653-8B32-532D665B6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Covariance function stipulates that inputs separated by few </a:t>
            </a:r>
            <a:r>
              <a:rPr lang="en-US" dirty="0" err="1"/>
              <a:t>lengthscales</a:t>
            </a:r>
            <a:r>
              <a:rPr lang="en-US" dirty="0"/>
              <a:t> are negligibly correlated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CCC80-B203-2AD5-5663-2B73984AA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5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7577-FDEB-6E95-C4AD-D8A3C342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424AD-1081-7329-CC42-B06210121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689D776C-89A8-38A4-5DFF-31222525EA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-&gt;</a:t>
                </a:r>
                <a:r>
                  <a:rPr lang="en-US" baseline="0" dirty="0"/>
                  <a:t> </a:t>
                </a:r>
                <a:r>
                  <a:rPr lang="en-US" dirty="0"/>
                  <a:t>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an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0DABC-41BE-7160-2E39-1918A469B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42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7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D40C6-8E8D-EED2-58B0-A4FA81F8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8E348-25DB-AA2F-07DE-10412720B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5408D6E-BADE-63E0-3907-8C3F376184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-&gt;</a:t>
                </a:r>
                <a:r>
                  <a:rPr lang="en-US" baseline="0" dirty="0"/>
                  <a:t> </a:t>
                </a:r>
                <a:r>
                  <a:rPr lang="en-US" dirty="0"/>
                  <a:t>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an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03EE-A650-3C01-B6E4-78DC99087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3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dirty="0"/>
                  <a:t>Prior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dirty="0"/>
                  <a:t>PINNs and Hamilton NN to </a:t>
                </a:r>
                <a:r>
                  <a:rPr lang="de-DE" b="0" dirty="0" err="1"/>
                  <a:t>incorporate</a:t>
                </a:r>
                <a:r>
                  <a:rPr lang="de-DE" b="0" dirty="0"/>
                  <a:t> </a:t>
                </a:r>
                <a:r>
                  <a:rPr lang="de-DE" b="0" dirty="0" err="1"/>
                  <a:t>physics</a:t>
                </a:r>
                <a:r>
                  <a:rPr lang="de-DE" b="0" dirty="0"/>
                  <a:t> </a:t>
                </a:r>
                <a:r>
                  <a:rPr lang="de-DE" b="0" dirty="0" err="1"/>
                  <a:t>knowledge</a:t>
                </a:r>
                <a:r>
                  <a:rPr lang="de-DE" b="0" dirty="0"/>
                  <a:t> into </a:t>
                </a:r>
                <a:r>
                  <a:rPr lang="de-DE" b="0" dirty="0" err="1"/>
                  <a:t>model</a:t>
                </a:r>
                <a:endParaRPr lang="de-DE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de-DE" b="0" i="0" baseline="0" dirty="0">
                    <a:latin typeface="+mn-lt"/>
                  </a:rPr>
                  <a:t>, p(</a:t>
                </a:r>
                <a:r>
                  <a:rPr lang="de-DE" b="0" i="0" baseline="0" dirty="0" err="1">
                    <a:latin typeface="+mn-lt"/>
                  </a:rPr>
                  <a:t>D|w</a:t>
                </a:r>
                <a:r>
                  <a:rPr lang="de-DE" b="0" i="0" baseline="0" dirty="0">
                    <a:latin typeface="+mn-lt"/>
                  </a:rPr>
                  <a:t>), </a:t>
                </a:r>
                <a:r>
                  <a:rPr lang="de-DE" b="0" i="0" baseline="0" dirty="0" err="1">
                    <a:latin typeface="+mn-lt"/>
                  </a:rPr>
                  <a:t>gaussian</a:t>
                </a: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 baseline="0" dirty="0" err="1">
                    <a:latin typeface="+mn-lt"/>
                  </a:rPr>
                  <a:t>distributed</a:t>
                </a:r>
                <a:r>
                  <a:rPr lang="en-US" b="0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EC838-16D8-EE4B-95AC-76DF67AA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010A8-21FC-FB50-FBC4-B219022C9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316CA294-7EF4-42FF-E36F-5E3EBEB5887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Not only get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0" dirty="0"/>
                  <a:t> but probability</a:t>
                </a:r>
                <a:r>
                  <a:rPr lang="en-US" b="0" baseline="0" dirty="0"/>
                  <a:t> over all possible functions describing data -&gt; Marginalization 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8D160-ECE1-48E4-70F2-CD34110A9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8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59B3-3301-638E-AC2B-348C688A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27945-F465-A69B-30A8-8A701C257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C5A5381-CC45-A35E-082A-D39891231A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dirty="0"/>
                  <a:t>x </a:t>
                </a:r>
                <a:r>
                  <a:rPr lang="de-DE" dirty="0" err="1"/>
                  <a:t>test</a:t>
                </a:r>
                <a:r>
                  <a:rPr lang="de-DE" baseline="0" dirty="0"/>
                  <a:t> </a:t>
                </a:r>
                <a:r>
                  <a:rPr lang="de-DE" baseline="0" dirty="0" err="1"/>
                  <a:t>point</a:t>
                </a:r>
                <a:r>
                  <a:rPr lang="de-DE" baseline="0" dirty="0"/>
                  <a:t> -&gt; </a:t>
                </a:r>
                <a:r>
                  <a:rPr lang="de-DE" dirty="0" err="1"/>
                  <a:t>Probablity</a:t>
                </a:r>
                <a:r>
                  <a:rPr lang="de-DE" baseline="0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</m:oMath>
                </a14:m>
                <a:r>
                  <a:rPr lang="en-US" b="0" dirty="0"/>
                  <a:t> -&gt;</a:t>
                </a:r>
                <a:r>
                  <a:rPr lang="en-US" b="0" baseline="0" dirty="0"/>
                  <a:t> Distribution of y </a:t>
                </a:r>
              </a:p>
              <a:p>
                <a:r>
                  <a:rPr lang="en-US" b="0" baseline="0" dirty="0"/>
                  <a:t>-&gt; No need to commit to a model -&gt; Marginalized out the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18FB8-01B1-FB79-3770-12B7594C9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  <a:p>
                <a:endParaRPr lang="en-US" dirty="0"/>
              </a:p>
              <a:p>
                <a:r>
                  <a:rPr lang="en-US" dirty="0"/>
                  <a:t>Marginalization and Conditioning operating on subsets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 partial information</a:t>
                </a:r>
                <a:r>
                  <a:rPr lang="en-US" b="1" dirty="0"/>
                  <a:t> “OR” </a:t>
                </a:r>
                <a:r>
                  <a:rPr lang="en-US" b="0" dirty="0"/>
                  <a:t> Extract distribution of subsets </a:t>
                </a:r>
                <a:r>
                  <a:rPr lang="en-US" b="1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Marginalization tells us that the posterior distribution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</m:oMath>
                </a14:m>
                <a:r>
                  <a:rPr lang="en-US" dirty="0"/>
                  <a:t>is also gaussian distributed with some mean and some covariance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 partial information</a:t>
                </a:r>
                <a:r>
                  <a:rPr lang="en-US" b="1" dirty="0"/>
                  <a:t> “OR” </a:t>
                </a:r>
                <a:r>
                  <a:rPr lang="en-US" b="0" dirty="0"/>
                  <a:t> Extract distribution of subsets </a:t>
                </a:r>
                <a:r>
                  <a:rPr lang="en-US" b="1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Marginalization tells us that the posterior distribution </a:t>
                </a:r>
                <a:r>
                  <a:rPr lang="de-DE" i="0">
                    <a:latin typeface="Cambria Math" panose="02040503050406030204" pitchFamily="18" charset="0"/>
                  </a:rPr>
                  <a:t>𝑝(</a:t>
                </a:r>
                <a:r>
                  <a:rPr lang="de-DE" b="0" i="0">
                    <a:latin typeface="Cambria Math" panose="02040503050406030204" pitchFamily="18" charset="0"/>
                  </a:rPr>
                  <a:t>𝑦</a:t>
                </a:r>
                <a:r>
                  <a:rPr lang="de-DE" i="0">
                    <a:latin typeface="Cambria Math" panose="02040503050406030204" pitchFamily="18" charset="0"/>
                  </a:rPr>
                  <a:t>|</a:t>
                </a:r>
                <a:r>
                  <a:rPr lang="de-DE" b="0" i="0">
                    <a:latin typeface="Cambria Math" panose="02040503050406030204" pitchFamily="18" charset="0"/>
                  </a:rPr>
                  <a:t>𝑥</a:t>
                </a:r>
                <a:r>
                  <a:rPr lang="de-DE" i="0">
                    <a:latin typeface="Cambria Math" panose="02040503050406030204" pitchFamily="18" charset="0"/>
                  </a:rPr>
                  <a:t>,D)</a:t>
                </a:r>
                <a:r>
                  <a:rPr lang="en-US" dirty="0"/>
                  <a:t>is also gaussian distributed with some mean and some covariance matrix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23915/distill.00017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i.org/10.23915/distill.00017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hyperlink" Target="https://domino.ai/blog/fitting-gaussian-process-models-pytho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doi.org/10.23915/distill.0001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hyperlink" Target="https://domino.ai/blog/fitting-gaussian-process-models-python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hyperlink" Target="https://doi.org/10.23915/distill.000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3915/distill.000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astian-k-physics/SciML_Gaussian_Processe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1/mitpress/3206.001.0001" TargetMode="Externa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1/mitpress/3206.001.0001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1/mitpress/3206.001.000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hyperlink" Target="https://domino.ai/blog/fitting-gaussian-process-models-pyth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7551/mitpress/3206.001.0001" TargetMode="External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7551/mitpress/3206.001.000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1/mitpress/3206.001.000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1/mitpress/3206.001.000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38/benavoli15.html" TargetMode="External"/><Relationship Id="rId2" Type="http://schemas.openxmlformats.org/officeDocument/2006/relationships/hyperlink" Target="https://doi.org/10.7551/mitpress/3206.001.000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915/distill.00017" TargetMode="External"/><Relationship Id="rId2" Type="http://schemas.openxmlformats.org/officeDocument/2006/relationships/hyperlink" Target="https://distill.pub/2019/visual-exploration-gaussian-processes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toronto.edu/~duvenaud/thesis.pdf" TargetMode="External"/><Relationship Id="rId3" Type="http://schemas.openxmlformats.org/officeDocument/2006/relationships/hyperlink" Target="https://www.cs.cornell.edu/courses/cs4780/2018fa/lectures/lecturenote15.html" TargetMode="External"/><Relationship Id="rId7" Type="http://schemas.openxmlformats.org/officeDocument/2006/relationships/hyperlink" Target="https://doi.org/10.17863/CAM.14087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mino.ai/blog/fitting-gaussian-process-models-python" TargetMode="External"/><Relationship Id="rId11" Type="http://schemas.openxmlformats.org/officeDocument/2006/relationships/hyperlink" Target="https://doi.org/10.7551/mitpress/3206.001.0001" TargetMode="External"/><Relationship Id="rId5" Type="http://schemas.openxmlformats.org/officeDocument/2006/relationships/hyperlink" Target="https://doi.org/10.23915/distill.00017" TargetMode="External"/><Relationship Id="rId10" Type="http://schemas.openxmlformats.org/officeDocument/2006/relationships/hyperlink" Target="https://jmlr.csail.mit.edu/papers/v12/pedregosa11a.html" TargetMode="External"/><Relationship Id="rId4" Type="http://schemas.openxmlformats.org/officeDocument/2006/relationships/hyperlink" Target="https://youtu.be/R-NUdqxKjos?si=TKCLcN27yHUVgEpU" TargetMode="External"/><Relationship Id="rId9" Type="http://schemas.openxmlformats.org/officeDocument/2006/relationships/hyperlink" Target="https://www.cs.toronto.edu/~duvenaud/cookbook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3/PhysRevD.105.036014" TargetMode="External"/><Relationship Id="rId3" Type="http://schemas.openxmlformats.org/officeDocument/2006/relationships/hyperlink" Target="https://arxiv.org/abs/1711.00165" TargetMode="External"/><Relationship Id="rId7" Type="http://schemas.openxmlformats.org/officeDocument/2006/relationships/hyperlink" Target="https://doi.org/10.17863/CAM.93643" TargetMode="External"/><Relationship Id="rId2" Type="http://schemas.openxmlformats.org/officeDocument/2006/relationships/hyperlink" Target="https://en.wikipedia.org/wiki/ArXiv_(identifi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26/sciadv.aaz4301" TargetMode="External"/><Relationship Id="rId5" Type="http://schemas.openxmlformats.org/officeDocument/2006/relationships/hyperlink" Target="https://doi.org/10.1007/s11263-009-0268-3" TargetMode="External"/><Relationship Id="rId4" Type="http://schemas.openxmlformats.org/officeDocument/2006/relationships/hyperlink" Target="https://blog.research.google/2020/03/fast-and-easy-infinitely-wide-network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mlr.press/v38/benavoli15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3915/distill.000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de-DE" dirty="0"/>
                  <a:t>Gaussian distribution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5"/>
                <a:stretch>
                  <a:fillRect l="-1412" t="-14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998ABA-FE23-03C9-5586-08E5CF252411}"/>
              </a:ext>
            </a:extLst>
          </p:cNvPr>
          <p:cNvGrpSpPr/>
          <p:nvPr/>
        </p:nvGrpSpPr>
        <p:grpSpPr>
          <a:xfrm>
            <a:off x="8229070" y="1804469"/>
            <a:ext cx="3744530" cy="1410621"/>
            <a:chOff x="8229070" y="1804469"/>
            <a:chExt cx="3744530" cy="141062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48D2B1-7765-B8C3-B0A7-B15571D907A3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9426498" y="2173801"/>
              <a:ext cx="1048845" cy="881633"/>
            </a:xfrm>
            <a:prstGeom prst="straightConnector1">
              <a:avLst/>
            </a:prstGeom>
            <a:ln w="28575">
              <a:solidFill>
                <a:srgbClr val="0840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600A7E-2E45-208E-DCA6-0CEFE5EC2E7C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8229070" y="2173801"/>
              <a:ext cx="2246273" cy="1041289"/>
            </a:xfrm>
            <a:prstGeom prst="straightConnector1">
              <a:avLst/>
            </a:prstGeom>
            <a:ln w="28575">
              <a:solidFill>
                <a:srgbClr val="6700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D198DC-CFF3-CD18-A936-CC8667984883}"/>
                    </a:ext>
                  </a:extLst>
                </p:cNvPr>
                <p:cNvSpPr txBox="1"/>
                <p:nvPr/>
              </p:nvSpPr>
              <p:spPr>
                <a:xfrm>
                  <a:off x="8977086" y="1804469"/>
                  <a:ext cx="2996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Marginal distributions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D198DC-CFF3-CD18-A936-CC8667984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086" y="1804469"/>
                  <a:ext cx="299651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3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dependent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  ,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as soon as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839857" cy="889643"/>
            <a:chOff x="3483432" y="3545124"/>
            <a:chExt cx="6839857" cy="88964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68661" y="2280908"/>
              <a:ext cx="380998" cy="292825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11547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95031" y="3905302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94486" y="3869059"/>
            <a:ext cx="443370" cy="74555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[2,9]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540689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540689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  <a:p>
            <a:r>
              <a:rPr lang="en-US" dirty="0"/>
              <a:t>[9] C. </a:t>
            </a:r>
            <a:r>
              <a:rPr lang="en-US" dirty="0" err="1"/>
              <a:t>Fonnesbeck</a:t>
            </a:r>
            <a:r>
              <a:rPr lang="en-US" dirty="0"/>
              <a:t>, Fitting Gaussian Process Models in Python (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https://domino.ai/blog/fitting-gaussian-process-models-python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06958F6-65F6-42DF-AC3E-C129A1AC3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8C15EFA-AC93-4261-8CC5-53C4230B0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[2,9]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  <a:p>
            <a:r>
              <a:rPr lang="en-US" dirty="0"/>
              <a:t>[9] C. </a:t>
            </a:r>
            <a:r>
              <a:rPr lang="en-US" dirty="0" err="1"/>
              <a:t>Fonnesbeck</a:t>
            </a:r>
            <a:r>
              <a:rPr lang="en-US" dirty="0"/>
              <a:t>, Fitting Gaussian Process Models in Python (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https://domino.ai/blog/fitting-gaussian-process-models-python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456" y="1851706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</a:t>
                </a:r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Without noisy training data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0906746">
            <a:off x="4736268" y="5076686"/>
            <a:ext cx="4596583" cy="168582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563257" y="4703399"/>
            <a:ext cx="577497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noise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training data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https://github.com/sebastian-k-physics/SciML_Gaussian_Processes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[6]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089F8-F4CF-E03F-1A22-12625C388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deep fully connected network with independent and identically distributed (</a:t>
            </a:r>
            <a:r>
              <a:rPr lang="en-US" dirty="0" err="1"/>
              <a:t>i.i.d</a:t>
            </a:r>
            <a:r>
              <a:rPr lang="en-US" dirty="0"/>
              <a:t>) random parameters</a:t>
            </a:r>
          </a:p>
          <a:p>
            <a:r>
              <a:rPr lang="en-US" dirty="0"/>
              <a:t>Final layer sum of </a:t>
            </a:r>
            <a:r>
              <a:rPr lang="en-US" dirty="0" err="1"/>
              <a:t>i.i.d.</a:t>
            </a:r>
            <a:r>
              <a:rPr lang="en-US" dirty="0"/>
              <a:t> terms </a:t>
            </a:r>
            <a:endParaRPr lang="de-DE" dirty="0"/>
          </a:p>
          <a:p>
            <a:pPr lvl="1"/>
            <a:r>
              <a:rPr lang="de-DE" dirty="0"/>
              <a:t>Infinit </a:t>
            </a:r>
            <a:r>
              <a:rPr lang="de-DE" dirty="0" err="1"/>
              <a:t>width</a:t>
            </a:r>
            <a:r>
              <a:rPr lang="de-DE" dirty="0"/>
              <a:t> network</a:t>
            </a:r>
          </a:p>
          <a:p>
            <a:pPr lvl="1"/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(CLT)</a:t>
            </a:r>
          </a:p>
          <a:p>
            <a:pPr lvl="1"/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drawn</a:t>
            </a:r>
            <a:r>
              <a:rPr lang="de-DE" dirty="0"/>
              <a:t> from Gaussian distribution</a:t>
            </a:r>
          </a:p>
          <a:p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i.i.d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+ </a:t>
            </a:r>
            <a:r>
              <a:rPr lang="de-DE" dirty="0" err="1"/>
              <a:t>biases</a:t>
            </a:r>
            <a:r>
              <a:rPr lang="de-DE" dirty="0"/>
              <a:t> with GP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Exact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</a:p>
          <a:p>
            <a:r>
              <a:rPr lang="de-DE" dirty="0"/>
              <a:t>Need to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</a:t>
            </a:r>
            <a:r>
              <a:rPr lang="de-DE" dirty="0" err="1"/>
              <a:t>holds</a:t>
            </a:r>
            <a:endParaRPr lang="de-DE" dirty="0"/>
          </a:p>
          <a:p>
            <a:r>
              <a:rPr lang="de-DE" dirty="0" err="1"/>
              <a:t>Specified</a:t>
            </a:r>
            <a:r>
              <a:rPr lang="de-DE" dirty="0"/>
              <a:t> GP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Gaussian </a:t>
            </a:r>
            <a:r>
              <a:rPr lang="de-DE" dirty="0" err="1"/>
              <a:t>Process</a:t>
            </a:r>
            <a:r>
              <a:rPr lang="de-DE" dirty="0"/>
              <a:t> – NNGP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8AD9-6AA1-F000-EBAF-D478B7A1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as GP – Single layer[6]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+ bias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i.i.d.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CLT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covariance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135ED-831F-3978-5F63-DD2B59E75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118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D3B99-865B-5A84-F8D1-A9EC05B7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[6] Lee, </a:t>
            </a:r>
            <a:r>
              <a:rPr lang="en-US" dirty="0" err="1"/>
              <a:t>Jaehoon</a:t>
            </a:r>
            <a:r>
              <a:rPr lang="en-US" dirty="0"/>
              <a:t>; </a:t>
            </a:r>
            <a:r>
              <a:rPr lang="en-US" dirty="0" err="1"/>
              <a:t>Bahri</a:t>
            </a:r>
            <a:r>
              <a:rPr lang="en-US" dirty="0"/>
              <a:t>, </a:t>
            </a:r>
            <a:r>
              <a:rPr lang="en-US" dirty="0" err="1"/>
              <a:t>Yasaman</a:t>
            </a:r>
            <a:r>
              <a:rPr lang="en-US" dirty="0"/>
              <a:t>; Novak, Roman; </a:t>
            </a:r>
            <a:r>
              <a:rPr lang="en-US" dirty="0" err="1"/>
              <a:t>Schoenholz</a:t>
            </a:r>
            <a:r>
              <a:rPr lang="en-US" dirty="0"/>
              <a:t>, Samuel S.; Pennington, Jeffrey; </a:t>
            </a:r>
            <a:r>
              <a:rPr lang="en-US" dirty="0" err="1"/>
              <a:t>Sohl</a:t>
            </a:r>
            <a:r>
              <a:rPr lang="en-US" dirty="0"/>
              <a:t>-Dickstein, </a:t>
            </a:r>
            <a:r>
              <a:rPr lang="en-US" dirty="0" err="1"/>
              <a:t>Jascha</a:t>
            </a:r>
            <a:r>
              <a:rPr lang="en-US" dirty="0"/>
              <a:t> (2017). "Deep Neural Networks as Gaussian Processes". International Conference on Learning Representations. arXiv:1711.00165</a:t>
            </a:r>
          </a:p>
          <a:p>
            <a:r>
              <a:rPr lang="en-US" dirty="0"/>
              <a:t>[7] Samuel S. </a:t>
            </a:r>
            <a:r>
              <a:rPr lang="en-US" dirty="0" err="1"/>
              <a:t>Schoenholz</a:t>
            </a:r>
            <a:r>
              <a:rPr lang="en-US" dirty="0"/>
              <a:t>, Fast and Easy Infinitely Wide Networks with Neural Tangents https://blog.research.google/2020/03/fast-and-easy-infinitely-wide-networks.html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08EF-063C-119B-39A5-47C497DD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Infinitely_wide_neural_network">
            <a:hlinkClick r:id="" action="ppaction://media"/>
            <a:extLst>
              <a:ext uri="{FF2B5EF4-FFF2-40B4-BE49-F238E27FC236}">
                <a16:creationId xmlns:a16="http://schemas.microsoft.com/office/drawing/2014/main" id="{22814B26-6015-F8CB-FA35-DF772AA01C3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2521404"/>
            <a:ext cx="5181600" cy="29146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36610-9B44-3D31-E7C3-84065398A151}"/>
              </a:ext>
            </a:extLst>
          </p:cNvPr>
          <p:cNvSpPr txBox="1"/>
          <p:nvPr/>
        </p:nvSpPr>
        <p:spPr>
          <a:xfrm>
            <a:off x="10884692" y="545283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6293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5BB04DCA-AF39-FF9A-A42A-85E5F06F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4234"/>
            <a:ext cx="6095999" cy="62523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3D067-48F3-143F-6904-F88B6FAC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B06D9-2952-397A-280D-8C1FCB09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 descr="A letter with text on it&#10;&#10;Description automatically generated">
            <a:extLst>
              <a:ext uri="{FF2B5EF4-FFF2-40B4-BE49-F238E27FC236}">
                <a16:creationId xmlns:a16="http://schemas.microsoft.com/office/drawing/2014/main" id="{BF6F606E-B8D7-D428-2711-E9EA8942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449"/>
            <a:ext cx="6095999" cy="51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36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2DE032-B8C5-DF3C-0567-3FA5ACA9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6E7D0-A2A1-2190-7E73-225DFE02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 descr="A screenshot of a research article&#10;&#10;Description automatically generated">
            <a:extLst>
              <a:ext uri="{FF2B5EF4-FFF2-40B4-BE49-F238E27FC236}">
                <a16:creationId xmlns:a16="http://schemas.microsoft.com/office/drawing/2014/main" id="{61831A5E-5514-DD18-2590-4C22ACEF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" y="2269485"/>
            <a:ext cx="6096000" cy="27127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7F9C97-419B-2A02-3EA5-15C0F961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57" y="1501140"/>
            <a:ext cx="6092343" cy="4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8B3381-7230-CE02-58EE-75C620A6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567024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F1C3E-F559-68DB-397E-D2470D14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0E9E-60D2-B3C5-D1C3-3F864D84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6CA5-E968-2950-2B9A-1A1F0F3E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59" y="0"/>
            <a:ext cx="477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883AC-42C4-72DF-B3C6-A4A273E0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14220-A389-D29C-FDF2-05811A8D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A96B72-9741-8383-53CF-4858A5F00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/>
          <a:stretch/>
        </p:blipFill>
        <p:spPr>
          <a:xfrm>
            <a:off x="2270633" y="840"/>
            <a:ext cx="7650735" cy="68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</a:t>
                </a:r>
                <a:r>
                  <a:rPr lang="en-US" sz="2800" dirty="0"/>
                  <a:t>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8BCA3E-89A2-2BCB-C785-F1BF0A655B43}"/>
              </a:ext>
            </a:extLst>
          </p:cNvPr>
          <p:cNvGrpSpPr/>
          <p:nvPr/>
        </p:nvGrpSpPr>
        <p:grpSpPr>
          <a:xfrm>
            <a:off x="5866691" y="2770599"/>
            <a:ext cx="3472730" cy="1229519"/>
            <a:chOff x="5384089" y="2770599"/>
            <a:chExt cx="3472730" cy="12295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238F77-CE48-3519-27EA-3E07B342F835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F7F8E31-3AAE-7963-B577-148AE8639B0B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30B3CF-BC8E-FA03-794B-FB9C2A9B0D0A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E18480-1998-31EA-B1C5-3F3312D10AD5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E8B26AF-1116-0CE8-606B-33C9DF56B966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5EC5D6A-6F91-5758-284A-3E5F57274AA5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284910F-56B7-6124-40E6-DCACF49ABDDA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290CEFC-DE38-63B4-9C45-190AFF0F64A5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DA2E532-2C1F-BAA3-CEFC-DE1141A482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F337471-17E1-3381-9D71-EB78218996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A6F21F-DC9C-8522-0114-D8FA5E0ED12F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7E45E7E-616C-0B2E-2A23-F37561D2C4D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29CB66B-000B-8A2B-F40B-AEF6BB6787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D08EDA-83EF-E715-EAC6-B7F1F6D4470F}"/>
                  </a:ext>
                </a:extLst>
              </p:cNvPr>
              <p:cNvSpPr txBox="1"/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D08EDA-83EF-E715-EAC6-B7F1F6D4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34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Implementation troublesome for beginners (e.g. me) </a:t>
                </a:r>
              </a:p>
              <a:p>
                <a:pPr lvl="1"/>
                <a:r>
                  <a:rPr lang="en-US" dirty="0"/>
                  <a:t>Often differently used notation in literature -&gt; always look at notation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7D32DB-64CA-1727-5E84-A826016187FD}"/>
              </a:ext>
            </a:extLst>
          </p:cNvPr>
          <p:cNvGrpSpPr/>
          <p:nvPr/>
        </p:nvGrpSpPr>
        <p:grpSpPr>
          <a:xfrm>
            <a:off x="5866691" y="2770599"/>
            <a:ext cx="3472730" cy="1229519"/>
            <a:chOff x="5384089" y="2770599"/>
            <a:chExt cx="3472730" cy="122951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D5C67B7-134D-3759-7315-A1A0598331D1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B21B254-23FF-8A80-5D94-EF8FBE1F0436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51C6F99-92A9-B0A1-9282-F9332EC0467F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DBC380-7979-0411-341D-A3A74FEC903D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6611243-7E27-40DA-037C-078ACD61CF77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EBE6ABC-64BD-FFD1-D1DF-E68CCDFB25BD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9BA7BA5C-EE92-CC86-84F1-77D8D279DD1F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AB6AB7B-13EB-4C63-2C45-BC7BB3F7B65D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A1497C2-7383-403A-4A6A-444DB073E33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2419844-8A3C-3C8D-5690-CBFC5519D04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EFC3796-5DCD-70E9-FCF5-C25272A6AC5B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355623F-4679-519D-DCBE-A84CBDB7FA9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D870F64-8BC1-9DCC-8A7A-5FB221E5DA1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60291-D262-D155-7CAF-FE021F181D74}"/>
                  </a:ext>
                </a:extLst>
              </p:cNvPr>
              <p:cNvSpPr txBox="1"/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60291-D262-D155-7CAF-FE021F18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89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71-10B8-1A0B-C496-343FC84E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307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</a:t>
                </a:r>
                <a:r>
                  <a:rPr lang="en-US" dirty="0"/>
                  <a:t>+</a:t>
                </a:r>
                <a:r>
                  <a:rPr lang="en-US" sz="2800" dirty="0"/>
                  <a:t> Lecture of Weinberger from Cornell University error in conditional Gaussian [1][5]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✅</a:t>
                </a: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Implementation troublesome for beginners (e.g. me) </a:t>
                </a:r>
              </a:p>
              <a:p>
                <a:r>
                  <a:rPr lang="en-US" dirty="0"/>
                  <a:t>Understanding comes with implementation </a:t>
                </a:r>
              </a:p>
              <a:p>
                <a:pPr lvl="1"/>
                <a:r>
                  <a:rPr lang="en-US" dirty="0"/>
                  <a:t>Scikit-learn, </a:t>
                </a:r>
                <a:r>
                  <a:rPr lang="en-US" dirty="0" err="1"/>
                  <a:t>GPflow</a:t>
                </a:r>
                <a:r>
                  <a:rPr lang="en-US" dirty="0"/>
                  <a:t>, PyMC3, </a:t>
                </a:r>
                <a:r>
                  <a:rPr lang="en-US" dirty="0" err="1"/>
                  <a:t>GPyTorch</a:t>
                </a:r>
                <a:r>
                  <a:rPr lang="en-US" dirty="0"/>
                  <a:t> etc. only few commands – not too much insight in process “but easy to use”</a:t>
                </a:r>
              </a:p>
              <a:p>
                <a:pPr lvl="1"/>
                <a:r>
                  <a:rPr lang="en-US" dirty="0"/>
                  <a:t>Implementation as shown only found in Blogposts (e.g. [9])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A9E3-D8BB-3C51-9CFF-A68809560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30724"/>
              </a:xfrm>
              <a:blipFill>
                <a:blip r:embed="rId2"/>
                <a:stretch>
                  <a:fillRect l="-1043" t="-2151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1ACE-986C-4558-30ED-39B9E131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  <a:p>
            <a:r>
              <a:rPr lang="en-US" dirty="0"/>
              <a:t>[9] C. </a:t>
            </a:r>
            <a:r>
              <a:rPr lang="en-US" dirty="0" err="1"/>
              <a:t>Fonnesbeck</a:t>
            </a:r>
            <a:r>
              <a:rPr lang="en-US" dirty="0"/>
              <a:t>, Fitting Gaussian Process Models in Python (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https://domino.ai/blog/fitting-gaussian-process-models-python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C5E2-8580-97C7-EBDD-CE2EA39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0F64C5-A510-8AC4-BEA0-B9DA33B1FD4C}"/>
              </a:ext>
            </a:extLst>
          </p:cNvPr>
          <p:cNvGrpSpPr/>
          <p:nvPr/>
        </p:nvGrpSpPr>
        <p:grpSpPr>
          <a:xfrm>
            <a:off x="5866691" y="2770599"/>
            <a:ext cx="3472730" cy="1229519"/>
            <a:chOff x="5384089" y="2770599"/>
            <a:chExt cx="3472730" cy="122951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13BDD-5A66-A733-D0D8-A3E08296A796}"/>
                </a:ext>
              </a:extLst>
            </p:cNvPr>
            <p:cNvGrpSpPr/>
            <p:nvPr/>
          </p:nvGrpSpPr>
          <p:grpSpPr>
            <a:xfrm>
              <a:off x="5384089" y="2770599"/>
              <a:ext cx="2235000" cy="1229519"/>
              <a:chOff x="5384089" y="2622550"/>
              <a:chExt cx="2235000" cy="1229519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06E1DB2-F142-5090-A314-970BCB7C272B}"/>
                  </a:ext>
                </a:extLst>
              </p:cNvPr>
              <p:cNvSpPr/>
              <p:nvPr/>
            </p:nvSpPr>
            <p:spPr>
              <a:xfrm>
                <a:off x="53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9591AB9-29C3-0A18-8D0B-A9AA7DC84F7C}"/>
                  </a:ext>
                </a:extLst>
              </p:cNvPr>
              <p:cNvSpPr/>
              <p:nvPr/>
            </p:nvSpPr>
            <p:spPr>
              <a:xfrm>
                <a:off x="6984089" y="2622550"/>
                <a:ext cx="635000" cy="122951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4AED61-D52F-1422-DA32-92A1406A2CB6}"/>
                </a:ext>
              </a:extLst>
            </p:cNvPr>
            <p:cNvGrpSpPr/>
            <p:nvPr/>
          </p:nvGrpSpPr>
          <p:grpSpPr>
            <a:xfrm>
              <a:off x="8496819" y="3558508"/>
              <a:ext cx="360000" cy="360000"/>
              <a:chOff x="9153708" y="3205359"/>
              <a:chExt cx="360000" cy="3600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E38AD64-B700-F794-A96C-2812746639A5}"/>
                  </a:ext>
                </a:extLst>
              </p:cNvPr>
              <p:cNvSpPr/>
              <p:nvPr/>
            </p:nvSpPr>
            <p:spPr>
              <a:xfrm rot="2700000">
                <a:off x="9297708" y="3205358"/>
                <a:ext cx="72000" cy="3600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D9451C6-2D53-20F6-2D49-80B310FAC290}"/>
                  </a:ext>
                </a:extLst>
              </p:cNvPr>
              <p:cNvGrpSpPr/>
              <p:nvPr/>
            </p:nvGrpSpPr>
            <p:grpSpPr>
              <a:xfrm>
                <a:off x="9253755" y="3205359"/>
                <a:ext cx="151952" cy="360000"/>
                <a:chOff x="9253755" y="3205359"/>
                <a:chExt cx="151952" cy="360000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6DC34087-7910-70B6-5E14-B888CB9D252A}"/>
                    </a:ext>
                  </a:extLst>
                </p:cNvPr>
                <p:cNvSpPr/>
                <p:nvPr/>
              </p:nvSpPr>
              <p:spPr>
                <a:xfrm rot="8100000">
                  <a:off x="9297709" y="3205359"/>
                  <a:ext cx="72000" cy="3600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2A1F8AC-5329-BB87-92F6-1D2D7DA420CD}"/>
                    </a:ext>
                  </a:extLst>
                </p:cNvPr>
                <p:cNvGrpSpPr/>
                <p:nvPr/>
              </p:nvGrpSpPr>
              <p:grpSpPr>
                <a:xfrm>
                  <a:off x="9253755" y="337010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776A50E-DFD1-D101-7DC3-04F356AB424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8290D1A-7B63-3E70-3528-6508677136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4FCC497-5E22-EE81-D133-FDE29366AC6D}"/>
                    </a:ext>
                  </a:extLst>
                </p:cNvPr>
                <p:cNvGrpSpPr/>
                <p:nvPr/>
              </p:nvGrpSpPr>
              <p:grpSpPr>
                <a:xfrm rot="5400000">
                  <a:off x="9257988" y="3366340"/>
                  <a:ext cx="151952" cy="38036"/>
                  <a:chOff x="9253755" y="3370100"/>
                  <a:chExt cx="151952" cy="38036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54F8C92-2026-E9E2-7F51-D8C8BCAEF92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07755" y="3318136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A964256-5009-A195-20D5-66A36F5C7AC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15707" y="3316100"/>
                    <a:ext cx="3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30F217-21E2-528A-1501-83BB3C28B991}"/>
                  </a:ext>
                </a:extLst>
              </p:cNvPr>
              <p:cNvSpPr txBox="1"/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30F217-21E2-528A-1501-83BB3C28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743" y="2859765"/>
                <a:ext cx="260305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5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C667-E9D5-160F-36DD-D709030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</a:t>
                </a:r>
                <a:r>
                  <a:rPr lang="en-US" dirty="0"/>
                  <a:t> [1][5]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own implementation </a:t>
                </a:r>
              </a:p>
              <a:p>
                <a:r>
                  <a:rPr lang="en-US" dirty="0"/>
                  <a:t>Linear Kernel does not work for unknown reasons</a:t>
                </a:r>
              </a:p>
              <a:p>
                <a:pPr lvl="1"/>
                <a:r>
                  <a:rPr lang="en-US" dirty="0" err="1"/>
                  <a:t>RuntimeWarning</a:t>
                </a:r>
                <a:r>
                  <a:rPr lang="en-US" dirty="0"/>
                  <a:t>: covariance is not symmetric positive-semidefinite</a:t>
                </a:r>
              </a:p>
              <a:p>
                <a:pPr lvl="1"/>
                <a:r>
                  <a:rPr lang="en-US" dirty="0" err="1"/>
                  <a:t>RuntimeWarning</a:t>
                </a:r>
                <a:r>
                  <a:rPr lang="en-US" dirty="0"/>
                  <a:t>: invalid value encountered in sqrt</a:t>
                </a:r>
              </a:p>
              <a:p>
                <a:pPr lvl="2"/>
                <a:r>
                  <a:rPr lang="en-US" dirty="0"/>
                  <a:t>Diagonal elements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symmetric logarithmic normalization in plotting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to see any difference in hyperparameters changing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2A99E-E7A5-EFAD-BBBE-8788CC7B7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FC37-5FDF-64AF-81A9-49AACB49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 </a:t>
            </a:r>
            <a:r>
              <a:rPr lang="en-US" sz="1200" dirty="0"/>
              <a:t>C. E. Rasmussen, C. K. I. Williams, Gaussian Processes for Machine Learning (The MIT Press, Nov. 2005) (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CC3D-37C4-E766-3ACD-930C9434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3727-3732-9026-F569-7ABFA6A34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B483-95F8-5761-69E7-1B9C103C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CA1A-2204-25D1-B4F2-4884AEEE2A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CA1A-2204-25D1-B4F2-4884AEEE2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9DE78-0507-D890-BE5F-C6D904DEF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23FC2-8D3F-AEFF-D8E5-B401766C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6C48D3-4A65-7407-15A8-69C51CF2C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39503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677041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C8ECA-02CF-8B3A-AE85-61EB20FBD7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Concept of test / training data gets smeared</a:t>
            </a:r>
          </a:p>
          <a:p>
            <a:r>
              <a:rPr lang="en-US" dirty="0"/>
              <a:t>Adding more test data “old” test data gets training data</a:t>
            </a:r>
          </a:p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3BC6264-9628-30DC-3F38-F66433A4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302831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Effect 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82483C2D-53B9-303C-5AF0-9C1B66AA0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7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Effect 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970858-B120-F924-B50D-2E990C7AADD4}"/>
              </a:ext>
            </a:extLst>
          </p:cNvPr>
          <p:cNvSpPr/>
          <p:nvPr/>
        </p:nvSpPr>
        <p:spPr>
          <a:xfrm rot="16200000">
            <a:off x="2895308" y="5115904"/>
            <a:ext cx="384837" cy="52939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E095EE-BB43-E8DF-1C6B-96087D7EF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777614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08C1-7A0E-214E-302B-2E8EEDE6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Test and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785E6-1031-AFE5-5B40-AB132511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97F6-392D-C21F-CD01-C78C2FA5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Concept of test / training data gets smeared</a:t>
                </a:r>
              </a:p>
              <a:p>
                <a:r>
                  <a:rPr lang="en-US" dirty="0"/>
                  <a:t>Adding more test data “old” test data gets training data</a:t>
                </a:r>
              </a:p>
              <a:p>
                <a:r>
                  <a:rPr lang="en-US" dirty="0"/>
                  <a:t>Importance of order of data</a:t>
                </a:r>
              </a:p>
              <a:p>
                <a:pPr lvl="1"/>
                <a:r>
                  <a:rPr lang="en-US" dirty="0"/>
                  <a:t>Effect in implementation unclear </a:t>
                </a:r>
              </a:p>
              <a:p>
                <a:pPr lvl="1"/>
                <a:r>
                  <a:rPr lang="en-US" dirty="0"/>
                  <a:t>In covariance matrix new elements added at end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51E69CA-2FF1-7D48-1E36-9BC896E21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D5FFD-705F-8883-E7F3-ED6D1F3F81C3}"/>
              </a:ext>
            </a:extLst>
          </p:cNvPr>
          <p:cNvGrpSpPr/>
          <p:nvPr/>
        </p:nvGrpSpPr>
        <p:grpSpPr>
          <a:xfrm>
            <a:off x="2823031" y="5160432"/>
            <a:ext cx="1296582" cy="796775"/>
            <a:chOff x="2823031" y="5160432"/>
            <a:chExt cx="1296582" cy="796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2A8D3-3459-9E37-DCFA-966C5819DC97}"/>
                </a:ext>
              </a:extLst>
            </p:cNvPr>
            <p:cNvSpPr/>
            <p:nvPr/>
          </p:nvSpPr>
          <p:spPr>
            <a:xfrm>
              <a:off x="3590223" y="5160432"/>
              <a:ext cx="529390" cy="793069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970858-B120-F924-B50D-2E990C7AADD4}"/>
                </a:ext>
              </a:extLst>
            </p:cNvPr>
            <p:cNvSpPr/>
            <p:nvPr/>
          </p:nvSpPr>
          <p:spPr>
            <a:xfrm rot="16200000">
              <a:off x="3278903" y="5116498"/>
              <a:ext cx="384837" cy="1296581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AE3A05-3AAD-4090-6889-8A6431FB2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918C7-D252-D5FB-F1F6-46171018F095}"/>
              </a:ext>
            </a:extLst>
          </p:cNvPr>
          <p:cNvGrpSpPr/>
          <p:nvPr/>
        </p:nvGrpSpPr>
        <p:grpSpPr>
          <a:xfrm>
            <a:off x="6916190" y="2263686"/>
            <a:ext cx="3694048" cy="3697483"/>
            <a:chOff x="2999692" y="5275062"/>
            <a:chExt cx="955212" cy="6703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52D31A-8690-ABAA-809C-3A727EF15F86}"/>
                </a:ext>
              </a:extLst>
            </p:cNvPr>
            <p:cNvSpPr/>
            <p:nvPr/>
          </p:nvSpPr>
          <p:spPr>
            <a:xfrm>
              <a:off x="3908359" y="5275062"/>
              <a:ext cx="46545" cy="670353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6F71E5-D717-59BC-7790-39679D5B631A}"/>
                </a:ext>
              </a:extLst>
            </p:cNvPr>
            <p:cNvSpPr/>
            <p:nvPr/>
          </p:nvSpPr>
          <p:spPr>
            <a:xfrm rot="16200000">
              <a:off x="3459998" y="5452475"/>
              <a:ext cx="32634" cy="953245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0816FB-F138-05CE-804A-C12346E922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Book by </a:t>
                </a:r>
                <a:r>
                  <a:rPr lang="en-US" sz="2800" dirty="0"/>
                  <a:t>Rasmussen + Lecture of Weinberger from Cornell University error in conditional Gaussian </a:t>
                </a:r>
                <a:r>
                  <a:rPr lang="en-US" dirty="0"/>
                  <a:t>[1][5]</a:t>
                </a:r>
                <a:r>
                  <a:rPr lang="en-US" dirty="0">
                    <a:solidFill>
                      <a:schemeClr val="bg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✅</a:t>
                </a:r>
                <a:r>
                  <a:rPr lang="en-US" dirty="0"/>
                  <a:t>   </a:t>
                </a:r>
              </a:p>
              <a:p>
                <a:r>
                  <a:rPr lang="en-US" dirty="0"/>
                  <a:t>Inconsistent notation in literature (Blogposts etc.) </a:t>
                </a:r>
              </a:p>
              <a:p>
                <a:r>
                  <a:rPr lang="en-US" dirty="0"/>
                  <a:t>Understanding comes with own implementation </a:t>
                </a:r>
              </a:p>
              <a:p>
                <a:r>
                  <a:rPr lang="en-US" dirty="0"/>
                  <a:t>Linear Kernel does not work for unknown reasons</a:t>
                </a:r>
              </a:p>
              <a:p>
                <a:r>
                  <a:rPr lang="en-US" dirty="0"/>
                  <a:t>Concept of test / training data gets smeared due to Bayesian inference </a:t>
                </a:r>
              </a:p>
              <a:p>
                <a:r>
                  <a:rPr lang="en-US" dirty="0"/>
                  <a:t>“Two approaches”?</a:t>
                </a:r>
              </a:p>
              <a:p>
                <a:pPr lvl="1"/>
                <a:r>
                  <a:rPr lang="en-US" dirty="0"/>
                  <a:t>1) Start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(prior) -&gt; add measurement data (posterior) -&gt; predictions</a:t>
                </a:r>
              </a:p>
              <a:p>
                <a:pPr lvl="1"/>
                <a:r>
                  <a:rPr lang="en-US" dirty="0"/>
                  <a:t>2) Measurement data -&gt; optimize hyper parameters -&gt; predictions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0816FB-F138-05CE-804A-C12346E92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27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7C81-5CA7-AE1E-5243-139FF04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 – “Two approaches”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5C8226-083B-3D2A-2AB0-59B48A691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804311-73A6-BF83-DD56-A71594DAC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4D78FB-5ADA-FA52-C7CD-3235CBB77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BA738-8726-CB34-3594-8F73363F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[4] Scikit-learn: Machine Learning in Python, </a:t>
            </a:r>
            <a:r>
              <a:rPr lang="en-US" dirty="0" err="1"/>
              <a:t>Pedregosa</a:t>
            </a:r>
            <a:r>
              <a:rPr lang="en-US" dirty="0"/>
              <a:t> et al., JMLR 12, pp. 2825-2830, 2011 (Figure modified)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E949F-0468-3C89-27CF-A868D5B9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BD93-5E09-C465-AFEB-1686F6F1E458}"/>
              </a:ext>
            </a:extLst>
          </p:cNvPr>
          <p:cNvSpPr txBox="1"/>
          <p:nvPr/>
        </p:nvSpPr>
        <p:spPr>
          <a:xfrm>
            <a:off x="10521700" y="5820331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9470957-733D-C4A8-9B3A-2832AC30F7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D0A75-3479-2E14-1A88-9E0DB391FF09}"/>
              </a:ext>
            </a:extLst>
          </p:cNvPr>
          <p:cNvSpPr txBox="1"/>
          <p:nvPr/>
        </p:nvSpPr>
        <p:spPr>
          <a:xfrm>
            <a:off x="10899366" y="5442857"/>
            <a:ext cx="452846" cy="3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4289246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F5E5F-EDE6-1F32-3430-480665FA4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FFC9-9835-FF75-C57C-B50F3C0A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E121-F3F8-E801-C1F6-6A8CB18D4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pPr lvl="1"/>
            <a:r>
              <a:rPr lang="de-DE" dirty="0"/>
              <a:t>Both </a:t>
            </a:r>
            <a:r>
              <a:rPr lang="de-DE" dirty="0" err="1"/>
              <a:t>the</a:t>
            </a:r>
            <a:r>
              <a:rPr lang="de-DE" dirty="0"/>
              <a:t> same – 1)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45D1-6E6E-4C05-9610-64FC87B3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515600" cy="365125"/>
          </a:xfrm>
        </p:spPr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37833-DA08-FBEF-C5A6-69847183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70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0CA2-C625-A80F-7F9D-8AB2B2E8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16FB-F138-05CE-804A-C12346E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 by </a:t>
            </a:r>
            <a:r>
              <a:rPr lang="en-US" sz="2800" dirty="0"/>
              <a:t>Rasmussen + Lecture of Weinberger from Cornell University error in conditional Gaussian </a:t>
            </a:r>
            <a:r>
              <a:rPr lang="en-US" dirty="0"/>
              <a:t>[1][5]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✅</a:t>
            </a:r>
            <a:r>
              <a:rPr lang="en-US" dirty="0"/>
              <a:t>   </a:t>
            </a:r>
          </a:p>
          <a:p>
            <a:r>
              <a:rPr lang="en-US" dirty="0"/>
              <a:t>Inconsistent notation in literature (Blogposts etc.) </a:t>
            </a:r>
          </a:p>
          <a:p>
            <a:r>
              <a:rPr lang="en-US" dirty="0"/>
              <a:t>Understanding comes with own implementation </a:t>
            </a:r>
          </a:p>
          <a:p>
            <a:r>
              <a:rPr lang="en-US" dirty="0"/>
              <a:t>Linear Kernel does not work for unknown reasons</a:t>
            </a:r>
          </a:p>
          <a:p>
            <a:r>
              <a:rPr lang="en-US" dirty="0"/>
              <a:t>Concept of test / training data gets smeared due to Bayesian inference </a:t>
            </a:r>
          </a:p>
          <a:p>
            <a:r>
              <a:rPr lang="en-US" dirty="0"/>
              <a:t>“Two approaches”</a:t>
            </a:r>
          </a:p>
          <a:p>
            <a:r>
              <a:rPr lang="en-US" dirty="0"/>
              <a:t>Hypotheses testing [10]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C898-77DB-B486-FE00-2B436402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[5]</a:t>
            </a:r>
            <a:r>
              <a:rPr lang="en-US" sz="1200" dirty="0"/>
              <a:t> C. E. Rasmussen, C. K. I. Williams, Gaussian Processes for Machine Learning (The MIT Press, Nov. 2005)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https://doi.org/10.7551/mitpress/3206.001.0001</a:t>
            </a:r>
            <a:r>
              <a:rPr lang="en-US" dirty="0"/>
              <a:t>).</a:t>
            </a:r>
          </a:p>
          <a:p>
            <a:r>
              <a:rPr lang="en-US" dirty="0"/>
              <a:t>[10] Alessio </a:t>
            </a:r>
            <a:r>
              <a:rPr lang="en-US" dirty="0" err="1"/>
              <a:t>Benavoli</a:t>
            </a:r>
            <a:r>
              <a:rPr lang="en-US" dirty="0"/>
              <a:t>, Francesca </a:t>
            </a:r>
            <a:r>
              <a:rPr lang="en-US" dirty="0" err="1"/>
              <a:t>Mangili</a:t>
            </a:r>
            <a:r>
              <a:rPr lang="en-US" dirty="0"/>
              <a:t>, PMLR 38:74-82, 2015.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https://proceedings.mlr.press/v38/benavoli15.html</a:t>
            </a:r>
            <a:r>
              <a:rPr lang="en-US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6506A-F20B-A9BB-90CB-70A07E84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25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E074-53DC-7FCF-64CE-16732979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7E62-F598-26ED-9F00-BAB47C123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Gained uncertainties of predictions [1]</a:t>
            </a:r>
          </a:p>
          <a:p>
            <a:r>
              <a:rPr lang="en-US" dirty="0"/>
              <a:t>Full Bayesian inference implemented [8]</a:t>
            </a:r>
          </a:p>
          <a:p>
            <a:r>
              <a:rPr lang="en-US" dirty="0"/>
              <a:t>Incorporate noise into model</a:t>
            </a:r>
          </a:p>
          <a:p>
            <a:r>
              <a:rPr lang="en-US" dirty="0"/>
              <a:t>Applications many fields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2389B9-3DBC-3FD6-6F33-8B75D4D7E3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Running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e-DE" b="0" i="1" dirty="0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[1][8]</a:t>
                </a:r>
              </a:p>
              <a:p>
                <a:r>
                  <a:rPr lang="en-US" dirty="0"/>
                  <a:t>Kernel choice needs good knowledge of data [3]</a:t>
                </a:r>
              </a:p>
              <a:p>
                <a:r>
                  <a:rPr lang="en-US" dirty="0"/>
                  <a:t>GPs struggle with high dimensional continuous input spaces [8]</a:t>
                </a:r>
              </a:p>
              <a:p>
                <a:pPr lvl="1"/>
                <a:r>
                  <a:rPr lang="en-US" dirty="0"/>
                  <a:t>Popular approach: VAEs [8]</a:t>
                </a:r>
              </a:p>
              <a:p>
                <a:r>
                  <a:rPr lang="en-US" dirty="0"/>
                  <a:t>Assumes homoscedastic Gaussian noise [8] </a:t>
                </a:r>
              </a:p>
              <a:p>
                <a:pPr lvl="1"/>
                <a:r>
                  <a:rPr lang="en-US" dirty="0"/>
                  <a:t>All random variables have same variance</a:t>
                </a:r>
              </a:p>
              <a:p>
                <a:pPr lvl="1"/>
                <a:r>
                  <a:rPr lang="en-US" dirty="0"/>
                  <a:t>Need more data to operate effectively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2389B9-3DBC-3FD6-6F33-8B75D4D7E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280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54FE-2D87-022C-98F4-52AF9038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//www.cs.toronto.edu/~duvenaud/thesis.pdf))</a:t>
            </a:r>
          </a:p>
          <a:p>
            <a:r>
              <a:rPr lang="en-US" dirty="0"/>
              <a:t>[8] Griffiths, R.-R. (2022). </a:t>
            </a:r>
            <a:r>
              <a:rPr lang="en-US" i="1" dirty="0">
                <a:effectLst/>
              </a:rPr>
              <a:t>Applications of Gaussian Processes at Extreme </a:t>
            </a:r>
            <a:r>
              <a:rPr lang="en-US" i="1" dirty="0" err="1">
                <a:effectLst/>
              </a:rPr>
              <a:t>Lengthscales</a:t>
            </a:r>
            <a:r>
              <a:rPr lang="en-US" i="1" dirty="0">
                <a:effectLst/>
              </a:rPr>
              <a:t>: From Molecules to Black Holes</a:t>
            </a:r>
            <a:r>
              <a:rPr lang="en-US" dirty="0"/>
              <a:t> [Apollo - University of Cambridge Repository]. https://doi.org/10.17863/CAM.93643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FAC9-0019-52F9-D3B6-F56744F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0AF1910-DD99-E29E-4140-9A8182BE55EA}"/>
              </a:ext>
            </a:extLst>
          </p:cNvPr>
          <p:cNvCxnSpPr>
            <a:cxnSpLocks/>
          </p:cNvCxnSpPr>
          <p:nvPr/>
        </p:nvCxnSpPr>
        <p:spPr>
          <a:xfrm>
            <a:off x="5123543" y="3526971"/>
            <a:ext cx="1110343" cy="769258"/>
          </a:xfrm>
          <a:prstGeom prst="curvedConnector3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05A5-BD81-0465-7DF0-B7BD86D8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04A7-9D16-D9B7-C490-E31617A1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C65BC-16DD-C2EF-59D8-98A79F35A9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C65BC-16DD-C2EF-59D8-98A79F35A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F1E85-1F9A-9D93-8B4B-789317E0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98C86-438B-4E1A-9895-840C1804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7B1B5D-848A-50E1-059F-43DD89F2E6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77398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38B63-BB39-CB90-038B-413B01ED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F08F-B3BF-129F-3279-132987A4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0E5C-84F7-90A4-6843-02E9278F8E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Gained uncertainties of predictions [1]</a:t>
            </a:r>
          </a:p>
          <a:p>
            <a:r>
              <a:rPr lang="en-US" sz="2600" dirty="0"/>
              <a:t>Full Bayesian inference implemented [8]</a:t>
            </a:r>
          </a:p>
          <a:p>
            <a:r>
              <a:rPr lang="en-US" sz="2600" dirty="0"/>
              <a:t>Incorporate noise into model</a:t>
            </a:r>
          </a:p>
          <a:p>
            <a:r>
              <a:rPr lang="en-US" sz="2600" dirty="0"/>
              <a:t>Applications many fields</a:t>
            </a:r>
          </a:p>
          <a:p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60C4EB-7A91-1DF4-DE2A-ADFF7D15241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Running time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26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e-DE" sz="2600" b="0" i="1" dirty="0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[1][8]</a:t>
                </a:r>
              </a:p>
              <a:p>
                <a:r>
                  <a:rPr lang="en-US" sz="2600" dirty="0"/>
                  <a:t>Kernel choice needs good knowledge of data [3]</a:t>
                </a:r>
              </a:p>
              <a:p>
                <a:r>
                  <a:rPr lang="en-US" sz="2600" dirty="0"/>
                  <a:t>GPs struggle with high dimensional continuous input spaces [8]</a:t>
                </a:r>
              </a:p>
              <a:p>
                <a:r>
                  <a:rPr lang="en-US" sz="2600" dirty="0"/>
                  <a:t>Assumes homoscedastic Gaussian noise [8] </a:t>
                </a:r>
              </a:p>
              <a:p>
                <a:r>
                  <a:rPr lang="en-US" sz="2600" dirty="0"/>
                  <a:t>Caveats mentioned before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60C4EB-7A91-1DF4-DE2A-ADFF7D152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196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8EFF-81E8-16B5-CE6F-7EF699E4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//www.cs.toronto.edu/~duvenaud/thesis.pdf))</a:t>
            </a:r>
          </a:p>
          <a:p>
            <a:r>
              <a:rPr lang="en-US" dirty="0"/>
              <a:t>[8] Griffiths, R.-R. (2022). </a:t>
            </a:r>
            <a:r>
              <a:rPr lang="en-US" i="1" dirty="0">
                <a:effectLst/>
              </a:rPr>
              <a:t>Applications of Gaussian Processes at Extreme </a:t>
            </a:r>
            <a:r>
              <a:rPr lang="en-US" i="1" dirty="0" err="1">
                <a:effectLst/>
              </a:rPr>
              <a:t>Lengthscales</a:t>
            </a:r>
            <a:r>
              <a:rPr lang="en-US" i="1" dirty="0">
                <a:effectLst/>
              </a:rPr>
              <a:t>: From Molecules to Black Holes</a:t>
            </a:r>
            <a:r>
              <a:rPr lang="en-US" dirty="0"/>
              <a:t> [Apollo - University of Cambridge Repository]. https://doi.org/10.17863/CAM.93643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86AEB-3253-CBF5-80FC-AC0732BC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9AFCD67-BCC5-F632-9D96-E4F827C200CB}"/>
              </a:ext>
            </a:extLst>
          </p:cNvPr>
          <p:cNvCxnSpPr>
            <a:cxnSpLocks/>
          </p:cNvCxnSpPr>
          <p:nvPr/>
        </p:nvCxnSpPr>
        <p:spPr>
          <a:xfrm>
            <a:off x="5152571" y="3722914"/>
            <a:ext cx="1074058" cy="471715"/>
          </a:xfrm>
          <a:prstGeom prst="curvedConnector3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6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06EF-EABE-A9AB-5DA1-80667F9C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180EAB-FFBA-F6FF-7BE0-8FD0AF60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Görtler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 al.,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"A Visual Exploration of Gaussian Processes“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C1F131-CB01-72A0-6C37-814E8D2DA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https://distill.pub/2019/visual-exploration-gaussian-processes/</a:t>
            </a:r>
            <a:endParaRPr lang="en-US" dirty="0"/>
          </a:p>
          <a:p>
            <a:r>
              <a:rPr lang="en-US" dirty="0">
                <a:hlinkClick r:id="rId3"/>
              </a:rPr>
              <a:t>https://doi.org/10.23915/distill.00017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96E86-2256-10EC-00D5-AF9F95D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F5C30-435A-FFC0-A2D0-50C73D4E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82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3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</a:p>
              <a:p>
                <a:pPr lvl="1"/>
                <a:r>
                  <a:rPr lang="en-US" sz="1800" dirty="0"/>
                  <a:t>Lecture: </a:t>
                </a:r>
                <a:r>
                  <a:rPr lang="en-US" sz="1800" dirty="0">
                    <a:hlinkClick r:id="rId4"/>
                  </a:rPr>
                  <a:t>https://youtu.be/R-NUdqxKjos?si=TKCLcN27yHUVgEpU</a:t>
                </a:r>
                <a:r>
                  <a:rPr lang="en-US" sz="1800" dirty="0"/>
                  <a:t>  </a:t>
                </a:r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hlinkClick r:id="rId5"/>
                  </a:rPr>
                  <a:t>https://doi.org/10.23915/distill.00017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</a:t>
                </a:r>
                <a:r>
                  <a:rPr lang="en-US" sz="1800" dirty="0">
                    <a:hlinkClick r:id="rId6"/>
                  </a:rPr>
                  <a:t>https://domino.ai/blog/fitting-gaussian-process-models-python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 err="1"/>
                  <a:t>Duvenaud</a:t>
                </a:r>
                <a:r>
                  <a:rPr lang="en-US" sz="1800" dirty="0"/>
                  <a:t>, D. (2014). Automatic model construction with Gaussian processes. </a:t>
                </a:r>
                <a:r>
                  <a:rPr lang="en-US" sz="1800" dirty="0">
                    <a:hlinkClick r:id="rId7"/>
                  </a:rPr>
                  <a:t>https://doi.org/10.17863/CAM.14087</a:t>
                </a:r>
                <a:r>
                  <a:rPr lang="en-US" sz="1800" dirty="0"/>
                  <a:t> </a:t>
                </a:r>
              </a:p>
              <a:p>
                <a:pPr lvl="1"/>
                <a:r>
                  <a:rPr lang="en-US" sz="1400" dirty="0"/>
                  <a:t>Pdf at(</a:t>
                </a:r>
                <a:r>
                  <a:rPr lang="en-US" sz="1400" dirty="0">
                    <a:hlinkClick r:id="rId8"/>
                  </a:rPr>
                  <a:t>https://www.cs.toronto.edu/~duvenaud/thesis.pdf</a:t>
                </a:r>
                <a:r>
                  <a:rPr lang="en-US" sz="14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9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10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  <a:p>
                <a:r>
                  <a:rPr lang="en-US" sz="1800" dirty="0"/>
                  <a:t>C. E. Rasmussen, C. K. I. Williams, Gaussian Processes for Machine Learning (The MIT Press, Nov. 2005), </a:t>
                </a:r>
                <a:r>
                  <a:rPr lang="en-US" sz="1800" dirty="0" err="1"/>
                  <a:t>isbn</a:t>
                </a:r>
                <a:r>
                  <a:rPr lang="en-US" sz="1800" dirty="0"/>
                  <a:t>: 9780262256834, DOI 10.7551/</a:t>
                </a:r>
                <a:r>
                  <a:rPr lang="en-US" sz="1800" dirty="0" err="1"/>
                  <a:t>mitpress</a:t>
                </a:r>
                <a:r>
                  <a:rPr lang="en-US" sz="1800" dirty="0"/>
                  <a:t>/3206.001.0001, (</a:t>
                </a:r>
                <a:r>
                  <a:rPr lang="en-US" sz="1800" dirty="0">
                    <a:hlinkClick r:id="rId11"/>
                  </a:rPr>
                  <a:t>https://doi.org/10.7551/mitpress/3206.001.0001</a:t>
                </a:r>
                <a:r>
                  <a:rPr lang="en-US" sz="180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29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86F-E34B-8F33-4D54-252A0E4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5C51-88D5-4BEC-CD58-010E035E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i="1" dirty="0"/>
              <a:t>Lee, </a:t>
            </a:r>
            <a:r>
              <a:rPr lang="en-US" sz="1800" i="1" dirty="0" err="1"/>
              <a:t>Jaehoon</a:t>
            </a:r>
            <a:r>
              <a:rPr lang="en-US" sz="1800" i="1" dirty="0"/>
              <a:t>; </a:t>
            </a:r>
            <a:r>
              <a:rPr lang="en-US" sz="1800" i="1" dirty="0" err="1"/>
              <a:t>Bahri</a:t>
            </a:r>
            <a:r>
              <a:rPr lang="en-US" sz="1800" i="1" dirty="0"/>
              <a:t>, </a:t>
            </a:r>
            <a:r>
              <a:rPr lang="en-US" sz="1800" i="1" dirty="0" err="1"/>
              <a:t>Yasaman</a:t>
            </a:r>
            <a:r>
              <a:rPr lang="en-US" sz="1800" i="1" dirty="0"/>
              <a:t>; Novak, Roman; </a:t>
            </a:r>
            <a:r>
              <a:rPr lang="en-US" sz="1800" i="1" dirty="0" err="1"/>
              <a:t>Schoenholz</a:t>
            </a:r>
            <a:r>
              <a:rPr lang="en-US" sz="1800" i="1" dirty="0"/>
              <a:t>, Samuel S.; Pennington, Jeffrey; </a:t>
            </a:r>
            <a:r>
              <a:rPr lang="en-US" sz="1800" i="1" dirty="0" err="1"/>
              <a:t>Sohl</a:t>
            </a:r>
            <a:r>
              <a:rPr lang="en-US" sz="1800" i="1" dirty="0"/>
              <a:t>-Dickstein, </a:t>
            </a:r>
            <a:r>
              <a:rPr lang="en-US" sz="1800" i="1" dirty="0" err="1"/>
              <a:t>Jascha</a:t>
            </a:r>
            <a:r>
              <a:rPr lang="en-US" sz="1800" i="1" dirty="0"/>
              <a:t> (2017). "Deep Neural Networks as Gaussian Processes". International Conference on Learning Representations. </a:t>
            </a:r>
            <a:r>
              <a:rPr lang="en-US" sz="1800" i="1" dirty="0">
                <a:hlinkClick r:id="rId2" tooltip="ArXiv (identifier)"/>
              </a:rPr>
              <a:t>arXiv</a:t>
            </a:r>
            <a:r>
              <a:rPr lang="en-US" sz="1800" i="1" dirty="0"/>
              <a:t>:</a:t>
            </a:r>
            <a:r>
              <a:rPr lang="en-US" sz="1800" i="1" dirty="0">
                <a:hlinkClick r:id="rId3"/>
              </a:rPr>
              <a:t>1711.00165</a:t>
            </a:r>
            <a:endParaRPr lang="en-US" sz="1800" dirty="0"/>
          </a:p>
          <a:p>
            <a:r>
              <a:rPr lang="en-US" sz="1800" dirty="0"/>
              <a:t>Samuel S. </a:t>
            </a:r>
            <a:r>
              <a:rPr lang="en-US" sz="1800" dirty="0" err="1"/>
              <a:t>Schoenholz</a:t>
            </a:r>
            <a:r>
              <a:rPr lang="en-US" sz="1800" dirty="0"/>
              <a:t>, Fast and Easy Infinitely Wide Networks with Neural Tangents </a:t>
            </a:r>
            <a:r>
              <a:rPr lang="en-US" sz="1800" dirty="0">
                <a:hlinkClick r:id="rId4"/>
              </a:rPr>
              <a:t>https://blog.research.google/2020/03/fast-and-easy-infinitely-wide-networks.html</a:t>
            </a:r>
            <a:endParaRPr lang="en-US" sz="1800" dirty="0"/>
          </a:p>
          <a:p>
            <a:r>
              <a:rPr lang="en-US" sz="1800" dirty="0"/>
              <a:t>Kim H-C, Lee J. Clustering Based on Gaussian Processes. Neural computation. 2007;19(11):3088-3107.</a:t>
            </a:r>
          </a:p>
          <a:p>
            <a:r>
              <a:rPr lang="en-US" sz="1800" dirty="0"/>
              <a:t>Kapoor, A., </a:t>
            </a:r>
            <a:r>
              <a:rPr lang="en-US" sz="1800" dirty="0" err="1"/>
              <a:t>Grauman</a:t>
            </a:r>
            <a:r>
              <a:rPr lang="en-US" sz="1800" dirty="0"/>
              <a:t>, K., Urtasun, R. et al. Gaussian Processes for Object Categorization. Int J </a:t>
            </a:r>
            <a:r>
              <a:rPr lang="en-US" sz="1800" dirty="0" err="1"/>
              <a:t>Comput</a:t>
            </a:r>
            <a:r>
              <a:rPr lang="en-US" sz="1800" dirty="0"/>
              <a:t> Vis 88, 169–188 (2010). </a:t>
            </a:r>
            <a:r>
              <a:rPr lang="en-US" sz="1800" dirty="0">
                <a:hlinkClick r:id="rId5"/>
              </a:rPr>
              <a:t>https://doi.org/10.1007/s11263-009-0268-3</a:t>
            </a:r>
            <a:endParaRPr lang="en-US" sz="1800" dirty="0"/>
          </a:p>
          <a:p>
            <a:r>
              <a:rPr lang="en-US" sz="1800" dirty="0"/>
              <a:t>J. Wesley Barnett et al., Designing exceptional gas-separation polymer membranes using machine learning. Sci. Adv.6,eaaz4301(2020).DOI: </a:t>
            </a:r>
            <a:r>
              <a:rPr lang="en-US" sz="1800" dirty="0">
                <a:hlinkClick r:id="rId6"/>
              </a:rPr>
              <a:t>https://doi.org/10.1126/sciadv.aaz4301</a:t>
            </a:r>
            <a:r>
              <a:rPr lang="en-US" sz="1800" dirty="0"/>
              <a:t>  </a:t>
            </a:r>
          </a:p>
          <a:p>
            <a:r>
              <a:rPr lang="en-US" sz="1800" dirty="0"/>
              <a:t>Griffiths, R.-R. (2022). Applications of Gaussian Processes at Extreme </a:t>
            </a:r>
            <a:r>
              <a:rPr lang="en-US" sz="1800" dirty="0" err="1"/>
              <a:t>Lengthscales</a:t>
            </a:r>
            <a:r>
              <a:rPr lang="en-US" sz="1800" dirty="0"/>
              <a:t>: From Molecules to Black Holes [Apollo - University of Cambridge Repository]. </a:t>
            </a:r>
            <a:r>
              <a:rPr lang="en-US" sz="1800" dirty="0">
                <a:hlinkClick r:id="rId7"/>
              </a:rPr>
              <a:t>https://doi.org/10.17863/CAM.93643</a:t>
            </a:r>
            <a:endParaRPr lang="en-US" sz="1800" dirty="0"/>
          </a:p>
          <a:p>
            <a:r>
              <a:rPr lang="en-US" sz="1800" dirty="0" err="1"/>
              <a:t>Horak</a:t>
            </a:r>
            <a:r>
              <a:rPr lang="en-US" sz="1800" dirty="0"/>
              <a:t> J, Pawlowski JM, Rodríguez-Quintero J, et al. Reconstructing QCD spectral functions with Gaussian processes. Physical review. 2022;105:1-12. </a:t>
            </a:r>
            <a:r>
              <a:rPr lang="en-US" sz="1800" dirty="0" err="1"/>
              <a:t>doi</a:t>
            </a:r>
            <a:r>
              <a:rPr lang="en-US" sz="1800" dirty="0"/>
              <a:t>: </a:t>
            </a:r>
            <a:r>
              <a:rPr lang="en-US" sz="1800" dirty="0">
                <a:hlinkClick r:id="rId8"/>
              </a:rPr>
              <a:t>https://doi.org/10.1103/PhysRevD.105.036014</a:t>
            </a:r>
            <a:r>
              <a:rPr lang="en-US" sz="1800" dirty="0"/>
              <a:t>.</a:t>
            </a:r>
          </a:p>
          <a:p>
            <a:r>
              <a:rPr lang="en-US" sz="1800" dirty="0"/>
              <a:t>Sow A, Traore I, Diallo T, Traore M, Ba A. Comparison of Gaussian process regression, partial least squares, random forest and support vector machines for a near infrared calibration of paracetamol samples. Results in Chemistry. 2022;4:100508.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51C56-AA03-7FAE-6056-9FA0B1B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AA367-95A1-C6F8-2259-FCE7DCD2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F7EC-1F83-3E44-0339-9CB45652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906-EE6D-1D85-17C3-F061FF8E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A. </a:t>
            </a:r>
            <a:r>
              <a:rPr lang="en-US" sz="1700" dirty="0" err="1"/>
              <a:t>Benavoli</a:t>
            </a:r>
            <a:r>
              <a:rPr lang="en-US" sz="1700" dirty="0"/>
              <a:t>, F. </a:t>
            </a:r>
            <a:r>
              <a:rPr lang="en-US" sz="1700" dirty="0" err="1"/>
              <a:t>Mangili</a:t>
            </a:r>
            <a:r>
              <a:rPr lang="en-US" sz="1700" dirty="0"/>
              <a:t>, presented at the Proceedings of the Eighteenth International Conference on Artificial Intelligence and Statistics, ed. by G. Lebanon, S. V. N. </a:t>
            </a:r>
            <a:r>
              <a:rPr lang="en-US" sz="1700" dirty="0" err="1"/>
              <a:t>Vishwanathan</a:t>
            </a:r>
            <a:r>
              <a:rPr lang="en-US" sz="1700" dirty="0"/>
              <a:t>, vol. 38, pp. 74–82, (</a:t>
            </a:r>
            <a:r>
              <a:rPr lang="en-US" sz="1700" dirty="0">
                <a:hlinkClick r:id="rId2"/>
              </a:rPr>
              <a:t>https://proceedings.mlr.press/v38/benavoli15.html</a:t>
            </a:r>
            <a:r>
              <a:rPr lang="en-US" sz="1700" dirty="0"/>
              <a:t>). </a:t>
            </a:r>
          </a:p>
          <a:p>
            <a:pPr lvl="1"/>
            <a:r>
              <a:rPr lang="it-IT" sz="1300" dirty="0" err="1"/>
              <a:t>Used</a:t>
            </a:r>
            <a:r>
              <a:rPr lang="it-IT" sz="1300" dirty="0"/>
              <a:t> </a:t>
            </a:r>
            <a:r>
              <a:rPr lang="it-IT" sz="1300" dirty="0" err="1"/>
              <a:t>as</a:t>
            </a:r>
            <a:r>
              <a:rPr lang="it-IT" sz="1300" dirty="0"/>
              <a:t>: [10] Alessio Benavoli, Francesca Mangili, PMLR 38:74-82, 2015. (</a:t>
            </a:r>
            <a:r>
              <a:rPr lang="it-IT" sz="1300" dirty="0">
                <a:hlinkClick r:id="rId2"/>
              </a:rPr>
              <a:t>https://proceedings.mlr.press/v38/benavoli15.html</a:t>
            </a:r>
            <a:r>
              <a:rPr lang="it-IT" sz="1300" dirty="0"/>
              <a:t>).</a:t>
            </a:r>
          </a:p>
          <a:p>
            <a:pPr lvl="1"/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63569-B175-05AE-2C7A-B5C219BA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A6DF-1C55-85CC-F43B-A0A2F989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6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4BC5378-1492-2AC1-CD3D-69DD8B6DE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B5567-5F9C-C2F0-DCBC-F9ADFC1CC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93D2-C8C2-CFE1-4F6B-92238011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D630E-F489-AC65-C655-597592B53D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D630E-F489-AC65-C655-597592B53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ECA30-A123-20B9-3A1F-D0CBC8C7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AB34C-988D-CBC8-55D7-115C9315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D612D-540E-017D-72C0-C8C75621F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78942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0087-EA04-6D51-1756-75B2DE595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A638-3C6C-128B-674D-A494AD6D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677EB-EAB5-62FE-26FB-7F3F9793E1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677EB-EAB5-62FE-26FB-7F3F9793E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61118-2AD5-9713-05BC-A86ACB8A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7820C-4C02-B03E-7292-7CBDBD31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21D44B-27D2-EA3F-BDFA-E877E5F10C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88866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an operation with Gaussian distributions also Gaussian [1]</a:t>
                </a:r>
              </a:p>
              <a:p>
                <a:r>
                  <a:rPr lang="en-US" dirty="0"/>
                  <a:t>With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dirty="0" err="1"/>
              <a:t>Görtler</a:t>
            </a:r>
            <a:r>
              <a:rPr lang="en-US" dirty="0"/>
              <a:t>, et al., "A Visual Exploration of Gaussian Processes", Distill, 2019. DOI: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https://doi.org/10.23915/distill.00017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4986</Words>
  <Application>Microsoft Office PowerPoint</Application>
  <PresentationFormat>Widescreen</PresentationFormat>
  <Paragraphs>471</Paragraphs>
  <Slides>44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Segoe UI Symbol</vt:lpstr>
      <vt:lpstr>Office Theme</vt:lpstr>
      <vt:lpstr>Gaussian Processes </vt:lpstr>
      <vt:lpstr>Motivation – Regression problems [1]</vt:lpstr>
      <vt:lpstr>Motivation – Regression problems [1]</vt:lpstr>
      <vt:lpstr>Motivation – Regression problems [1]</vt:lpstr>
      <vt:lpstr>Motivation – Regression problems [1]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[2,9]</vt:lpstr>
      <vt:lpstr>Regression as Gaussian Process [2,9]</vt:lpstr>
      <vt:lpstr>Kernels – RBF [3]</vt:lpstr>
      <vt:lpstr>Kernels – Periodic [3] </vt:lpstr>
      <vt:lpstr>Kernels – Linear [3] </vt:lpstr>
      <vt:lpstr>Kernels – Linear</vt:lpstr>
      <vt:lpstr>Regression as GP recipe [1,2]</vt:lpstr>
      <vt:lpstr>Live coding</vt:lpstr>
      <vt:lpstr>Deep Neural Networks as GP [6]</vt:lpstr>
      <vt:lpstr>Deep Neural Networks as GP – Single layer[6]</vt:lpstr>
      <vt:lpstr>PowerPoint Presentation</vt:lpstr>
      <vt:lpstr>PowerPoint Presentation</vt:lpstr>
      <vt:lpstr>PowerPoint Presentation</vt:lpstr>
      <vt:lpstr>PowerPoint Presentation</vt:lpstr>
      <vt:lpstr>Conclusion – Caveats</vt:lpstr>
      <vt:lpstr>Conclusion – Caveats</vt:lpstr>
      <vt:lpstr>Conclusion – Caveats</vt:lpstr>
      <vt:lpstr>Conclusion – Caveats</vt:lpstr>
      <vt:lpstr>Conclusion – Caveats</vt:lpstr>
      <vt:lpstr>Conclusion – Caveats – Test and Training Data</vt:lpstr>
      <vt:lpstr>Conclusion – Caveats – Test and Training Data</vt:lpstr>
      <vt:lpstr>Conclusion – Caveats – Test and Training Data</vt:lpstr>
      <vt:lpstr>Conclusion – Caveats – Test and Training Data</vt:lpstr>
      <vt:lpstr>Conclusion – Caveats</vt:lpstr>
      <vt:lpstr>Conclusion – Caveats – “Two approaches”</vt:lpstr>
      <vt:lpstr>Conclusion – Caveats</vt:lpstr>
      <vt:lpstr>Conclusion – Caveats</vt:lpstr>
      <vt:lpstr>Conclusion</vt:lpstr>
      <vt:lpstr>Conclusion</vt:lpstr>
      <vt:lpstr>Görtler, et al., "A Visual Exploration of Gaussian Processes“</vt:lpstr>
      <vt:lpstr>Sources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174</cp:revision>
  <dcterms:created xsi:type="dcterms:W3CDTF">2023-12-27T11:35:50Z</dcterms:created>
  <dcterms:modified xsi:type="dcterms:W3CDTF">2024-02-09T17:05:10Z</dcterms:modified>
</cp:coreProperties>
</file>